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8"/>
  </p:notesMasterIdLst>
  <p:sldIdLst>
    <p:sldId id="256" r:id="rId2"/>
    <p:sldId id="257" r:id="rId3"/>
    <p:sldId id="258" r:id="rId4"/>
    <p:sldId id="290" r:id="rId5"/>
    <p:sldId id="277" r:id="rId6"/>
    <p:sldId id="265" r:id="rId7"/>
    <p:sldId id="287" r:id="rId8"/>
    <p:sldId id="280" r:id="rId9"/>
    <p:sldId id="281" r:id="rId10"/>
    <p:sldId id="293" r:id="rId11"/>
    <p:sldId id="266" r:id="rId12"/>
    <p:sldId id="267" r:id="rId13"/>
    <p:sldId id="282" r:id="rId14"/>
    <p:sldId id="270" r:id="rId15"/>
    <p:sldId id="285" r:id="rId16"/>
    <p:sldId id="296" r:id="rId1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6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Кількість державних</a:t>
            </a:r>
            <a:r>
              <a:rPr lang="uk-UA" sz="1500" b="1" baseline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статистичних спостережень</a:t>
            </a:r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од</a:t>
            </a:r>
            <a:endParaRPr lang="uk-UA" sz="15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1.6534621153205198E-2"/>
          <c:y val="0.14397756764197314"/>
          <c:w val="0.98346537884679475"/>
          <c:h val="0.772285807017813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89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86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Аркуш1!$D$2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2034432"/>
        <c:axId val="272034992"/>
      </c:barChart>
      <c:catAx>
        <c:axId val="2720344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2034992"/>
        <c:crosses val="autoZero"/>
        <c:auto val="1"/>
        <c:lblAlgn val="ctr"/>
        <c:lblOffset val="100"/>
        <c:noMultiLvlLbl val="0"/>
      </c:catAx>
      <c:valAx>
        <c:axId val="272034992"/>
        <c:scaling>
          <c:logBase val="10"/>
          <c:orientation val="minMax"/>
          <c:max val="110"/>
          <c:min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272034432"/>
        <c:crosses val="autoZero"/>
        <c:crossBetween val="between"/>
        <c:majorUnit val="10"/>
        <c:minorUnit val="10"/>
      </c:valAx>
    </c:plotArea>
    <c:legend>
      <c:legendPos val="b"/>
      <c:layout>
        <c:manualLayout>
          <c:xMode val="edge"/>
          <c:yMode val="edge"/>
          <c:x val="0.13177453166413403"/>
          <c:y val="0.93038420269483646"/>
          <c:w val="0.74528247833002603"/>
          <c:h val="5.846482010607214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Кількість форм державних</a:t>
            </a:r>
            <a:r>
              <a:rPr lang="uk-UA" sz="1500" b="1" baseline="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статистичних спостережень</a:t>
            </a:r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, од</a:t>
            </a:r>
            <a:endParaRPr lang="uk-UA" sz="15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3053382914249444E-2"/>
          <c:y val="8.4180998426411895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"/>
          <c:y val="0.16075012132379751"/>
          <c:w val="0.97037753900750101"/>
          <c:h val="0.715354158179955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103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Аркуш1!$D$2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021440"/>
        <c:axId val="275022000"/>
      </c:barChart>
      <c:catAx>
        <c:axId val="275021440"/>
        <c:scaling>
          <c:orientation val="minMax"/>
        </c:scaling>
        <c:delete val="1"/>
        <c:axPos val="b"/>
        <c:majorGridlines/>
        <c:numFmt formatCode="General" sourceLinked="1"/>
        <c:majorTickMark val="none"/>
        <c:minorTickMark val="none"/>
        <c:tickLblPos val="nextTo"/>
        <c:crossAx val="275022000"/>
        <c:crosses val="autoZero"/>
        <c:auto val="1"/>
        <c:lblAlgn val="ctr"/>
        <c:lblOffset val="100"/>
        <c:noMultiLvlLbl val="0"/>
      </c:catAx>
      <c:valAx>
        <c:axId val="275022000"/>
        <c:scaling>
          <c:orientation val="minMax"/>
          <c:max val="110"/>
          <c:min val="50"/>
        </c:scaling>
        <c:delete val="1"/>
        <c:axPos val="l"/>
        <c:numFmt formatCode="General" sourceLinked="1"/>
        <c:majorTickMark val="none"/>
        <c:minorTickMark val="none"/>
        <c:tickLblPos val="nextTo"/>
        <c:crossAx val="275021440"/>
        <c:crosses val="autoZero"/>
        <c:crossBetween val="between"/>
      </c:valAx>
      <c:spPr>
        <a:noFill/>
        <a:ln>
          <a:noFill/>
        </a:ln>
      </c:spPr>
    </c:plotArea>
    <c:legend>
      <c:legendPos val="b"/>
      <c:layout>
        <c:manualLayout>
          <c:xMode val="edge"/>
          <c:yMode val="edge"/>
          <c:x val="9.1380309142292976E-2"/>
          <c:y val="0.8753552845980076"/>
          <c:w val="0.74528247833002603"/>
          <c:h val="9.67222777716056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Кількість опрацьованих первинних звітів, тис.</a:t>
            </a:r>
            <a:endParaRPr lang="uk-UA" sz="15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218.5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220.9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Аркуш1!$D$2</c:f>
              <c:numCache>
                <c:formatCode>General</c:formatCode>
                <c:ptCount val="1"/>
                <c:pt idx="0">
                  <c:v>215.5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025360"/>
        <c:axId val="275025920"/>
      </c:barChart>
      <c:catAx>
        <c:axId val="2750253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5025920"/>
        <c:crosses val="autoZero"/>
        <c:auto val="1"/>
        <c:lblAlgn val="ctr"/>
        <c:lblOffset val="100"/>
        <c:noMultiLvlLbl val="0"/>
      </c:catAx>
      <c:valAx>
        <c:axId val="275025920"/>
        <c:scaling>
          <c:orientation val="minMax"/>
          <c:min val="100"/>
        </c:scaling>
        <c:delete val="1"/>
        <c:axPos val="l"/>
        <c:numFmt formatCode="General" sourceLinked="1"/>
        <c:majorTickMark val="none"/>
        <c:minorTickMark val="none"/>
        <c:tickLblPos val="nextTo"/>
        <c:crossAx val="275025360"/>
        <c:crosses val="autoZero"/>
        <c:crossBetween val="between"/>
        <c:majorUnit val="50"/>
        <c:min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77453166413403"/>
          <c:y val="0.92099470672849215"/>
          <c:w val="0.74528247833002603"/>
          <c:h val="6.6154930153959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uk-UA" sz="15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Кількість звітів, надісланих в  електронному вигляді, %</a:t>
            </a:r>
            <a:endParaRPr lang="uk-UA" sz="15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3.1218993304788552E-2"/>
          <c:y val="0.13846993761007478"/>
          <c:w val="0.93756201339042289"/>
          <c:h val="0.770300955016542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Аркуш1!$B$2</c:f>
              <c:numCache>
                <c:formatCode>General</c:formatCode>
                <c:ptCount val="1"/>
                <c:pt idx="0">
                  <c:v>41.6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Аркуш1!$C$2</c:f>
              <c:numCache>
                <c:formatCode>General</c:formatCode>
                <c:ptCount val="1"/>
                <c:pt idx="0">
                  <c:v>55.3</c:v>
                </c:pt>
              </c:numCache>
            </c:numRef>
          </c:val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</c:f>
              <c:strCache>
                <c:ptCount val="1"/>
                <c:pt idx="0">
                  <c:v>Категорія 1</c:v>
                </c:pt>
              </c:strCache>
            </c:strRef>
          </c:cat>
          <c:val>
            <c:numRef>
              <c:f>Аркуш1!$D$2</c:f>
              <c:numCache>
                <c:formatCode>General</c:formatCode>
                <c:ptCount val="1"/>
                <c:pt idx="0">
                  <c:v>69.8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5680144"/>
        <c:axId val="275680704"/>
      </c:barChart>
      <c:catAx>
        <c:axId val="275680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75680704"/>
        <c:crosses val="autoZero"/>
        <c:auto val="1"/>
        <c:lblAlgn val="ctr"/>
        <c:lblOffset val="100"/>
        <c:noMultiLvlLbl val="0"/>
      </c:catAx>
      <c:valAx>
        <c:axId val="275680704"/>
        <c:scaling>
          <c:orientation val="minMax"/>
          <c:max val="100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75680144"/>
        <c:crosses val="autoZero"/>
        <c:crossBetween val="between"/>
        <c:minorUnit val="2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77453166413403"/>
          <c:y val="0.92112492551332692"/>
          <c:w val="0.74528247833002603"/>
          <c:h val="7.422533859874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757816992751797E-16"/>
                  <c:y val="-6.240759573722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033572027350496E-2"/>
                  <c:y val="-5.6980848281814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8860429649230895E-2"/>
                  <c:y val="-5.426747455410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6033572027350378E-2"/>
                  <c:y val="-4.8840727098698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01.01.2020</c:v>
                </c:pt>
                <c:pt idx="1">
                  <c:v>на 01.01.2019</c:v>
                </c:pt>
                <c:pt idx="2">
                  <c:v>на 01.01.2018</c:v>
                </c:pt>
                <c:pt idx="3">
                  <c:v>на 01.01.2017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23251</c:v>
                </c:pt>
                <c:pt idx="1">
                  <c:v>22438</c:v>
                </c:pt>
                <c:pt idx="2">
                  <c:v>21742</c:v>
                </c:pt>
                <c:pt idx="3">
                  <c:v>20976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 01.01.2020</c:v>
                </c:pt>
                <c:pt idx="1">
                  <c:v>на 01.01.2019</c:v>
                </c:pt>
                <c:pt idx="2">
                  <c:v>на 01.01.2018</c:v>
                </c:pt>
                <c:pt idx="3">
                  <c:v>на 01.01.2017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на 01.01.2020</c:v>
                </c:pt>
                <c:pt idx="1">
                  <c:v>на 01.01.2019</c:v>
                </c:pt>
                <c:pt idx="2">
                  <c:v>на 01.01.2018</c:v>
                </c:pt>
                <c:pt idx="3">
                  <c:v>на 01.01.2017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5684624"/>
        <c:axId val="275685184"/>
      </c:barChart>
      <c:catAx>
        <c:axId val="275684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75685184"/>
        <c:crosses val="autoZero"/>
        <c:auto val="1"/>
        <c:lblAlgn val="ctr"/>
        <c:lblOffset val="100"/>
        <c:noMultiLvlLbl val="0"/>
      </c:catAx>
      <c:valAx>
        <c:axId val="275685184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extTo"/>
        <c:crossAx val="275684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 b="1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500" noProof="0" dirty="0" smtClean="0">
                <a:latin typeface="Arial Black" panose="020B0A04020102020204" pitchFamily="34" charset="0"/>
              </a:rPr>
              <a:t>Розподіл держслужбовців за  стажем</a:t>
            </a:r>
            <a:r>
              <a:rPr lang="uk-UA" sz="1500" baseline="0" noProof="0" dirty="0" smtClean="0">
                <a:latin typeface="Arial Black" panose="020B0A04020102020204" pitchFamily="34" charset="0"/>
              </a:rPr>
              <a:t> роботи</a:t>
            </a:r>
          </a:p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500" baseline="0" noProof="0" dirty="0" smtClean="0">
                <a:latin typeface="Arial Black" panose="020B0A04020102020204" pitchFamily="34" charset="0"/>
              </a:rPr>
              <a:t>в системі, %</a:t>
            </a:r>
            <a:r>
              <a:rPr lang="uk-UA" sz="1500" noProof="0" dirty="0" smtClean="0">
                <a:latin typeface="Arial Black" panose="020B0A04020102020204" pitchFamily="34" charset="0"/>
              </a:rPr>
              <a:t>                                   </a:t>
            </a:r>
            <a:endParaRPr lang="uk-UA" sz="1500" noProof="0" dirty="0">
              <a:latin typeface="Arial Black" panose="020B0A04020102020204" pitchFamily="34" charset="0"/>
            </a:endParaRPr>
          </a:p>
        </c:rich>
      </c:tx>
      <c:layout>
        <c:manualLayout>
          <c:xMode val="edge"/>
          <c:yMode val="edge"/>
          <c:x val="9.4816508857506421E-2"/>
          <c:y val="2.13536422701260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Розподіл держслужбовців                                                                  за стажем роботи в системі, %</c:v>
                </c:pt>
              </c:strCache>
            </c:strRef>
          </c:tx>
          <c:spPr>
            <a:ln>
              <a:noFill/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46,9%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pattFill prst="pct5">
                          <a:fgClr>
                            <a:schemeClr val="tx1"/>
                          </a:fgClr>
                          <a:bgClr>
                            <a:schemeClr val="tx1"/>
                          </a:bgClr>
                        </a:patt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200" dirty="0" smtClean="0"/>
                      <a:t>24,9%</a:t>
                    </a:r>
                    <a:endParaRPr lang="en-US" sz="1200" dirty="0"/>
                  </a:p>
                </c:rich>
              </c:tx>
              <c:numFmt formatCode="General" sourceLinked="0"/>
              <c:spPr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pattFill prst="pct5">
                      <a:fgClr>
                        <a:schemeClr val="tx1"/>
                      </a:fgClr>
                      <a:bgClr>
                        <a:schemeClr val="tx1"/>
                      </a:bgClr>
                    </a:patt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5 років</c:v>
                </c:pt>
                <c:pt idx="1">
                  <c:v>5-10 років</c:v>
                </c:pt>
                <c:pt idx="2">
                  <c:v>10-20 років</c:v>
                </c:pt>
                <c:pt idx="3">
                  <c:v>понад 20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8.4</c:v>
                </c:pt>
                <c:pt idx="1">
                  <c:v>19.8</c:v>
                </c:pt>
                <c:pt idx="2">
                  <c:v>45.8</c:v>
                </c:pt>
                <c:pt idx="3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991545527962848"/>
          <c:y val="0.44869098641150867"/>
          <c:w val="0.33008454472037146"/>
          <c:h val="0.52293619035325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500" b="0" noProof="0" dirty="0" smtClean="0">
                <a:latin typeface="Arial Black" panose="020B0A04020102020204" pitchFamily="34" charset="0"/>
              </a:rPr>
              <a:t>Розподіл держслужбовців</a:t>
            </a:r>
            <a:r>
              <a:rPr lang="uk-UA" sz="1500" b="0" baseline="0" noProof="0" dirty="0" smtClean="0">
                <a:latin typeface="Arial Black" panose="020B0A04020102020204" pitchFamily="34" charset="0"/>
              </a:rPr>
              <a:t> за віком, %</a:t>
            </a:r>
            <a:endParaRPr lang="ru-RU" sz="1500" b="0" dirty="0">
              <a:latin typeface="Arial Black" panose="020B0A040201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4488945672703033E-2"/>
          <c:y val="0.3422569979875843"/>
          <c:w val="0.50511018669836083"/>
          <c:h val="0.5949075532225138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Віковий склад                                                                 держслужбовців, %</c:v>
                </c:pt>
              </c:strCache>
            </c:strRef>
          </c:tx>
          <c:spPr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508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</c:dPt>
          <c:dLbls>
            <c:numFmt formatCode="0.0%" sourceLinked="0"/>
            <c:spPr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pattFill prst="pct5">
                      <a:fgClr>
                        <a:schemeClr val="tx1"/>
                      </a:fgClr>
                      <a:bgClr>
                        <a:schemeClr val="tx1"/>
                      </a:bgClr>
                    </a:patt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до 35 років</c:v>
                </c:pt>
                <c:pt idx="1">
                  <c:v>від 36 до 45 років</c:v>
                </c:pt>
                <c:pt idx="2">
                  <c:v>від 46 до 55 років</c:v>
                </c:pt>
                <c:pt idx="3">
                  <c:v>понад 56 років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19.8</c:v>
                </c:pt>
                <c:pt idx="1">
                  <c:v>41.7</c:v>
                </c:pt>
                <c:pt idx="2">
                  <c:v>18.7</c:v>
                </c:pt>
                <c:pt idx="3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299554271692374"/>
          <c:y val="0.39712562172822319"/>
          <c:w val="0.33700445728307632"/>
          <c:h val="0.5426388828468264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bg2"/>
      </a:solidFill>
      <a:round/>
    </a:ln>
    <a:effectLst/>
  </c:spPr>
  <c:txPr>
    <a:bodyPr/>
    <a:lstStyle/>
    <a:p>
      <a:pPr>
        <a:defRPr/>
      </a:pPr>
      <a:endParaRPr lang="uk-UA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78267-5435-4F2C-8C0B-782B9627A808}" type="datetimeFigureOut">
              <a:rPr lang="uk-UA" smtClean="0"/>
              <a:t>11.03.2020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EB14-95F6-4872-A1C5-0AD17362542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7841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EB14-95F6-4872-A1C5-0AD173625423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851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D3A04-4949-4433-8DD8-596A4086466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6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D3A04-4949-4433-8DD8-596A4086466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63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D3A04-4949-4433-8DD8-596A4086466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8736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56EB14-95F6-4872-A1C5-0AD173625423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49099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8D3A04-4949-4433-8DD8-596A4086466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14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3643" y="221371"/>
            <a:ext cx="6444208" cy="651298"/>
          </a:xfrm>
        </p:spPr>
        <p:txBody>
          <a:bodyPr>
            <a:normAutofit/>
          </a:bodyPr>
          <a:lstStyle/>
          <a:p>
            <a:pPr algn="l"/>
            <a:r>
              <a:rPr lang="uk-UA" sz="1200" dirty="0" smtClean="0"/>
              <a:t>Державна служба статистики України</a:t>
            </a:r>
            <a:br>
              <a:rPr lang="uk-UA" sz="1200" dirty="0" smtClean="0"/>
            </a:br>
            <a:r>
              <a:rPr lang="uk-UA" sz="1200" dirty="0" smtClean="0"/>
              <a:t>Головне управління статистики у Закарпатській області</a:t>
            </a:r>
            <a:endParaRPr lang="ru-RU" sz="1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872669"/>
            <a:ext cx="6400800" cy="1764243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Звіт про результати діяльності Головного управління статистики у Закарпатській області за 2019 рік</a:t>
            </a:r>
            <a:endParaRPr lang="ru-RU" sz="2800" b="1" i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5" y="213808"/>
            <a:ext cx="683568" cy="6588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80" y="2708920"/>
            <a:ext cx="583264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рапеция 13"/>
          <p:cNvSpPr/>
          <p:nvPr/>
        </p:nvSpPr>
        <p:spPr>
          <a:xfrm rot="16200000">
            <a:off x="306739" y="3346184"/>
            <a:ext cx="3794807" cy="388492"/>
          </a:xfrm>
          <a:custGeom>
            <a:avLst/>
            <a:gdLst>
              <a:gd name="connsiteX0" fmla="*/ 0 w 5383662"/>
              <a:gd name="connsiteY0" fmla="*/ 1084733 h 1084733"/>
              <a:gd name="connsiteX1" fmla="*/ 1361351 w 5383662"/>
              <a:gd name="connsiteY1" fmla="*/ 0 h 1084733"/>
              <a:gd name="connsiteX2" fmla="*/ 4022311 w 5383662"/>
              <a:gd name="connsiteY2" fmla="*/ 0 h 1084733"/>
              <a:gd name="connsiteX3" fmla="*/ 5383662 w 5383662"/>
              <a:gd name="connsiteY3" fmla="*/ 1084733 h 1084733"/>
              <a:gd name="connsiteX4" fmla="*/ 0 w 5383662"/>
              <a:gd name="connsiteY4" fmla="*/ 1084733 h 1084733"/>
              <a:gd name="connsiteX0" fmla="*/ 0 w 5383662"/>
              <a:gd name="connsiteY0" fmla="*/ 1208023 h 1208023"/>
              <a:gd name="connsiteX1" fmla="*/ 1361351 w 5383662"/>
              <a:gd name="connsiteY1" fmla="*/ 123290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  <a:gd name="connsiteX0" fmla="*/ 0 w 5383662"/>
              <a:gd name="connsiteY0" fmla="*/ 1218294 h 1218294"/>
              <a:gd name="connsiteX1" fmla="*/ 2892200 w 5383662"/>
              <a:gd name="connsiteY1" fmla="*/ 0 h 1218294"/>
              <a:gd name="connsiteX2" fmla="*/ 5275758 w 5383662"/>
              <a:gd name="connsiteY2" fmla="*/ 10271 h 1218294"/>
              <a:gd name="connsiteX3" fmla="*/ 5383662 w 5383662"/>
              <a:gd name="connsiteY3" fmla="*/ 1218294 h 1218294"/>
              <a:gd name="connsiteX4" fmla="*/ 0 w 5383662"/>
              <a:gd name="connsiteY4" fmla="*/ 1218294 h 1218294"/>
              <a:gd name="connsiteX0" fmla="*/ 0 w 5383662"/>
              <a:gd name="connsiteY0" fmla="*/ 1208023 h 1208023"/>
              <a:gd name="connsiteX1" fmla="*/ 2902474 w 5383662"/>
              <a:gd name="connsiteY1" fmla="*/ 10277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  <a:gd name="connsiteX0" fmla="*/ 0 w 5383662"/>
              <a:gd name="connsiteY0" fmla="*/ 1218291 h 1218291"/>
              <a:gd name="connsiteX1" fmla="*/ 2902474 w 5383662"/>
              <a:gd name="connsiteY1" fmla="*/ 0 h 1218291"/>
              <a:gd name="connsiteX2" fmla="*/ 5275758 w 5383662"/>
              <a:gd name="connsiteY2" fmla="*/ 10268 h 1218291"/>
              <a:gd name="connsiteX3" fmla="*/ 5383662 w 5383662"/>
              <a:gd name="connsiteY3" fmla="*/ 1218291 h 1218291"/>
              <a:gd name="connsiteX4" fmla="*/ 0 w 5383662"/>
              <a:gd name="connsiteY4" fmla="*/ 1218291 h 1218291"/>
              <a:gd name="connsiteX0" fmla="*/ 0 w 5383662"/>
              <a:gd name="connsiteY0" fmla="*/ 1208023 h 1208023"/>
              <a:gd name="connsiteX1" fmla="*/ 2902474 w 5383662"/>
              <a:gd name="connsiteY1" fmla="*/ 10283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62" h="1208023">
                <a:moveTo>
                  <a:pt x="0" y="1208023"/>
                </a:moveTo>
                <a:lnTo>
                  <a:pt x="2902474" y="10283"/>
                </a:lnTo>
                <a:lnTo>
                  <a:pt x="5275758" y="0"/>
                </a:lnTo>
                <a:lnTo>
                  <a:pt x="5383662" y="1208023"/>
                </a:lnTo>
                <a:lnTo>
                  <a:pt x="0" y="120802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prstClr val="white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251520" y="1768816"/>
            <a:ext cx="1734885" cy="1494069"/>
            <a:chOff x="982035" y="1669607"/>
            <a:chExt cx="2313180" cy="1992092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982035" y="1669607"/>
              <a:ext cx="2313180" cy="19920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73182" y="2203988"/>
              <a:ext cx="213088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350" b="1" dirty="0">
                  <a:solidFill>
                    <a:srgbClr val="1A245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Підсумки діяльності</a:t>
              </a:r>
            </a:p>
            <a:p>
              <a:pPr algn="ctr"/>
              <a:endParaRPr lang="uk-UA" sz="1350" b="1" dirty="0">
                <a:ln/>
                <a:solidFill>
                  <a:srgbClr val="1A24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39385" y="-54478"/>
            <a:ext cx="7965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latin typeface="Arial Black" panose="020B0A04020102020204" pitchFamily="34" charset="0"/>
              </a:rPr>
              <a:t>Упровадження</a:t>
            </a:r>
            <a:r>
              <a:rPr lang="ru-RU" sz="2800" b="1" i="1" dirty="0" smtClean="0">
                <a:latin typeface="Arial Black" panose="020B0A04020102020204" pitchFamily="34" charset="0"/>
              </a:rPr>
              <a:t> та </a:t>
            </a:r>
            <a:r>
              <a:rPr lang="ru-RU" sz="2800" b="1" i="1" dirty="0" err="1" smtClean="0">
                <a:latin typeface="Arial Black" panose="020B0A04020102020204" pitchFamily="34" charset="0"/>
              </a:rPr>
              <a:t>використання</a:t>
            </a:r>
            <a:r>
              <a:rPr lang="ru-RU" sz="2800" b="1" i="1" dirty="0" smtClean="0">
                <a:latin typeface="Arial Black" panose="020B0A04020102020204" pitchFamily="34" charset="0"/>
              </a:rPr>
              <a:t> </a:t>
            </a:r>
            <a:r>
              <a:rPr lang="ru-RU" sz="2800" b="1" i="1" dirty="0" err="1" smtClean="0">
                <a:latin typeface="Arial Black" panose="020B0A04020102020204" pitchFamily="34" charset="0"/>
              </a:rPr>
              <a:t>сучасних</a:t>
            </a:r>
            <a:r>
              <a:rPr lang="ru-RU" sz="2800" b="1" i="1" dirty="0" smtClean="0">
                <a:latin typeface="Arial Black" panose="020B0A04020102020204" pitchFamily="34" charset="0"/>
              </a:rPr>
              <a:t> </a:t>
            </a:r>
            <a:r>
              <a:rPr lang="ru-RU" sz="2800" b="1" i="1" dirty="0" err="1" smtClean="0">
                <a:latin typeface="Arial Black" panose="020B0A04020102020204" pitchFamily="34" charset="0"/>
              </a:rPr>
              <a:t>інформаційних</a:t>
            </a:r>
            <a:r>
              <a:rPr lang="ru-RU" sz="2800" b="1" i="1" dirty="0" smtClean="0">
                <a:latin typeface="Arial Black" panose="020B0A04020102020204" pitchFamily="34" charset="0"/>
              </a:rPr>
              <a:t> </a:t>
            </a:r>
            <a:r>
              <a:rPr lang="ru-RU" sz="2800" b="1" i="1" dirty="0" err="1" smtClean="0">
                <a:latin typeface="Arial Black" panose="020B0A04020102020204" pitchFamily="34" charset="0"/>
              </a:rPr>
              <a:t>технологій</a:t>
            </a:r>
            <a:endParaRPr lang="uk-UA" sz="2800" b="1" dirty="0">
              <a:solidFill>
                <a:srgbClr val="1A2457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85" y="1577075"/>
            <a:ext cx="5550889" cy="4683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72396" y="5067951"/>
            <a:ext cx="6412717" cy="550279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uk-UA" sz="1600" b="1" dirty="0"/>
              <a:t>здійснено оновлення комплексів електронної обробки інформації (КЕОІ</a:t>
            </a:r>
            <a:r>
              <a:rPr lang="uk-UA" sz="1600" b="1" dirty="0" smtClean="0"/>
              <a:t>);</a:t>
            </a:r>
            <a:endParaRPr lang="uk-UA" sz="1600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63360" y="1521585"/>
            <a:ext cx="6406104" cy="830997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придбано багатофункціональні пристрої для </a:t>
            </a:r>
            <a:r>
              <a:rPr lang="uk-UA" sz="1600" b="1" dirty="0" err="1"/>
              <a:t>сканерного</a:t>
            </a:r>
            <a:r>
              <a:rPr lang="uk-UA" sz="1600" b="1" dirty="0"/>
              <a:t> </a:t>
            </a:r>
            <a:r>
              <a:rPr lang="uk-UA" sz="1600" b="1" dirty="0" smtClean="0"/>
              <a:t>введення </a:t>
            </a:r>
            <a:r>
              <a:rPr lang="uk-UA" sz="1600" b="1" dirty="0"/>
              <a:t>документів в систему електронного </a:t>
            </a:r>
            <a:r>
              <a:rPr lang="uk-UA" sz="1600" b="1" dirty="0" err="1" smtClean="0"/>
              <a:t>докумен-тообігу</a:t>
            </a:r>
            <a:r>
              <a:rPr lang="uk-UA" sz="1600" b="1" dirty="0" smtClean="0"/>
              <a:t> </a:t>
            </a:r>
            <a:r>
              <a:rPr lang="uk-UA" sz="1600" b="1" dirty="0"/>
              <a:t>органів державної статистики (далі – СЕД ОДС</a:t>
            </a:r>
            <a:r>
              <a:rPr lang="uk-UA" sz="1600" b="1" dirty="0" smtClean="0"/>
              <a:t>);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63360" y="3056794"/>
            <a:ext cx="6406104" cy="1077218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здійснено прийом обладнання програмно-апаратного </a:t>
            </a:r>
            <a:r>
              <a:rPr lang="uk-UA" sz="1600" b="1" dirty="0" smtClean="0"/>
              <a:t>комплексу </a:t>
            </a:r>
            <a:r>
              <a:rPr lang="uk-UA" sz="1600" b="1" dirty="0"/>
              <a:t>автоматизованої системи складання </a:t>
            </a:r>
            <a:r>
              <a:rPr lang="uk-UA" sz="1600" b="1" dirty="0" smtClean="0"/>
              <a:t>квартальних списків </a:t>
            </a:r>
            <a:r>
              <a:rPr lang="uk-UA" sz="1600" b="1" dirty="0"/>
              <a:t>та переписного районування Всеукраїнського перепису населення</a:t>
            </a:r>
            <a:r>
              <a:rPr lang="uk-UA" sz="1600" b="1" dirty="0" smtClean="0"/>
              <a:t>;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63360" y="904087"/>
            <a:ext cx="6424159" cy="584775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оновлено апаратне забезпечення для підтримки </a:t>
            </a:r>
            <a:r>
              <a:rPr lang="uk-UA" sz="1600" b="1" dirty="0" err="1" smtClean="0"/>
              <a:t>безпе-ребійного</a:t>
            </a:r>
            <a:r>
              <a:rPr lang="uk-UA" sz="1600" b="1" dirty="0" smtClean="0"/>
              <a:t> </a:t>
            </a:r>
            <a:r>
              <a:rPr lang="uk-UA" sz="1600" b="1" dirty="0"/>
              <a:t>функціонування серверного обладнання</a:t>
            </a:r>
            <a:r>
              <a:rPr lang="uk-UA" sz="1600" b="1" dirty="0" smtClean="0"/>
              <a:t>;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3016" y="2413965"/>
            <a:ext cx="6406104" cy="584775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здійснено заходи щодо підтримки функціонування СЕД ОДС, збільшено кількість підключених робочих місць; </a:t>
            </a:r>
            <a:endParaRPr lang="ru-RU" sz="16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63360" y="4185483"/>
            <a:ext cx="6406104" cy="830997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підвищено кваліфікацію працівників, шляхом участі у </a:t>
            </a:r>
            <a:r>
              <a:rPr lang="uk-UA" sz="1600" b="1" dirty="0" smtClean="0"/>
              <a:t>навчанні </a:t>
            </a:r>
            <a:r>
              <a:rPr lang="uk-UA" sz="1600" b="1" dirty="0"/>
              <a:t>з питань роботи в </a:t>
            </a:r>
            <a:r>
              <a:rPr lang="uk-UA" sz="1600" b="1" dirty="0" err="1"/>
              <a:t>геоінформаційній</a:t>
            </a:r>
            <a:r>
              <a:rPr lang="uk-UA" sz="1600" b="1" dirty="0"/>
              <a:t> системі </a:t>
            </a:r>
            <a:r>
              <a:rPr lang="uk-UA" sz="1600" b="1" dirty="0" err="1"/>
              <a:t>ArcGIS</a:t>
            </a:r>
            <a:r>
              <a:rPr lang="uk-UA" sz="1600" b="1" dirty="0"/>
              <a:t>; </a:t>
            </a:r>
            <a:endParaRPr lang="ru-RU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63360" y="5675279"/>
            <a:ext cx="6404802" cy="550279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93000"/>
              </a:lnSpc>
            </a:pPr>
            <a:r>
              <a:rPr lang="uk-UA" sz="1600" b="1" dirty="0"/>
              <a:t>здійснено впровадження інтегрованої системи статистичної інформації (ІССІ</a:t>
            </a:r>
            <a:r>
              <a:rPr lang="uk-UA" sz="1600" b="1" dirty="0" smtClean="0"/>
              <a:t>);</a:t>
            </a:r>
            <a:endParaRPr lang="uk-UA" sz="1600" dirty="0"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80311" y="6264606"/>
            <a:ext cx="6412717" cy="584775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b="1" dirty="0"/>
              <a:t>с</a:t>
            </a:r>
            <a:r>
              <a:rPr lang="uk-UA" sz="1600" b="1" dirty="0" smtClean="0"/>
              <a:t>творено </a:t>
            </a:r>
            <a:r>
              <a:rPr lang="uk-UA" sz="1600" b="1" dirty="0"/>
              <a:t>сторінки ГУС у Закарпатській області в соціальних мережах "</a:t>
            </a:r>
            <a:r>
              <a:rPr lang="uk-UA" sz="1600" b="1" dirty="0" err="1"/>
              <a:t>Фейсбук</a:t>
            </a:r>
            <a:r>
              <a:rPr lang="uk-UA" sz="1600" b="1" dirty="0"/>
              <a:t>" та "</a:t>
            </a:r>
            <a:r>
              <a:rPr lang="uk-UA" sz="1600" b="1" dirty="0" err="1"/>
              <a:t>Твіттер</a:t>
            </a:r>
            <a:r>
              <a:rPr lang="uk-UA" sz="1600" b="1" dirty="0"/>
              <a:t>".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26547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Поширення інформації та комунікації</a:t>
            </a:r>
            <a:endParaRPr lang="ru-RU" sz="280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1"/>
          </p:nvPr>
        </p:nvSpPr>
        <p:spPr>
          <a:xfrm>
            <a:off x="511242" y="980728"/>
            <a:ext cx="3758277" cy="720588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274</a:t>
            </a:r>
          </a:p>
          <a:p>
            <a:pPr marL="0" indent="0" algn="ctr">
              <a:buNone/>
            </a:pP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експрес-випуски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Місце для вмісту 3"/>
          <p:cNvSpPr txBox="1">
            <a:spLocks/>
          </p:cNvSpPr>
          <p:nvPr/>
        </p:nvSpPr>
        <p:spPr>
          <a:xfrm>
            <a:off x="505845" y="1916832"/>
            <a:ext cx="3744551" cy="669676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61</a:t>
            </a:r>
          </a:p>
          <a:p>
            <a:pPr marL="109728" indent="0" algn="ctr">
              <a:buNone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татистичний бюлетень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Місце для вмісту 3"/>
          <p:cNvSpPr txBox="1">
            <a:spLocks/>
          </p:cNvSpPr>
          <p:nvPr/>
        </p:nvSpPr>
        <p:spPr>
          <a:xfrm>
            <a:off x="475000" y="2798047"/>
            <a:ext cx="3791001" cy="664387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16</a:t>
            </a:r>
          </a:p>
          <a:p>
            <a:pPr marL="109728" indent="0" algn="ctr">
              <a:buNone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е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кономічних доповідей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Місце для вмісту 3"/>
          <p:cNvSpPr txBox="1">
            <a:spLocks/>
          </p:cNvSpPr>
          <p:nvPr/>
        </p:nvSpPr>
        <p:spPr>
          <a:xfrm>
            <a:off x="475000" y="3709295"/>
            <a:ext cx="3775396" cy="680081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15</a:t>
            </a:r>
          </a:p>
          <a:p>
            <a:pPr marL="109728" indent="0" algn="ctr">
              <a:buNone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татистичних збірників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Місце для вмісту 3"/>
          <p:cNvSpPr txBox="1">
            <a:spLocks/>
          </p:cNvSpPr>
          <p:nvPr/>
        </p:nvSpPr>
        <p:spPr>
          <a:xfrm>
            <a:off x="475000" y="4581128"/>
            <a:ext cx="3657330" cy="926420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16</a:t>
            </a:r>
          </a:p>
          <a:p>
            <a:pPr marL="109728" indent="0" algn="ctr">
              <a:buNone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нших матеріалів, підготовлених для користувачів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9" name="Місце для вмісту 3"/>
          <p:cNvSpPr txBox="1">
            <a:spLocks/>
          </p:cNvSpPr>
          <p:nvPr/>
        </p:nvSpPr>
        <p:spPr>
          <a:xfrm>
            <a:off x="4446742" y="980728"/>
            <a:ext cx="4104456" cy="1443608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69</a:t>
            </a:r>
          </a:p>
          <a:p>
            <a:pPr marL="109728" indent="0" algn="ctr">
              <a:buNone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о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прилюднених у ЗМІ повідомлень «Соціально-економічне  становище  області (району, міста)"</a:t>
            </a: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4446742" y="2586508"/>
            <a:ext cx="4093435" cy="875926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103</a:t>
            </a:r>
          </a:p>
          <a:p>
            <a:pPr marL="109728" indent="0" algn="ctr">
              <a:buNone/>
            </a:pP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інші інформаційні матеріали для ЗМІ 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4446742" y="3653291"/>
            <a:ext cx="4093435" cy="792088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</a:t>
            </a:r>
          </a:p>
          <a:p>
            <a:pPr marL="109728" indent="0" algn="ctr">
              <a:buNone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рес-конференції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4429518" y="4648294"/>
            <a:ext cx="4093435" cy="792088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18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9</a:t>
            </a:r>
          </a:p>
          <a:p>
            <a:pPr marL="109728" indent="0" algn="ctr">
              <a:buNone/>
            </a:pP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иступів на радіо та телебаченні</a:t>
            </a:r>
            <a:endParaRPr lang="uk-UA" sz="1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" name="Місце для вмісту 3"/>
          <p:cNvSpPr txBox="1">
            <a:spLocks/>
          </p:cNvSpPr>
          <p:nvPr/>
        </p:nvSpPr>
        <p:spPr>
          <a:xfrm>
            <a:off x="482622" y="5661249"/>
            <a:ext cx="3657330" cy="864096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fontScale="2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72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20</a:t>
            </a:r>
          </a:p>
          <a:p>
            <a:pPr marL="109728" indent="0" algn="ctr">
              <a:buNone/>
            </a:pPr>
            <a:r>
              <a:rPr lang="uk-UA" sz="5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нарад-семінарів з користувачами </a:t>
            </a:r>
            <a:r>
              <a:rPr lang="uk-UA" sz="5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статінфомації</a:t>
            </a:r>
            <a:endParaRPr lang="uk-UA" sz="5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4" name="Місце для вмісту 3"/>
          <p:cNvSpPr txBox="1">
            <a:spLocks/>
          </p:cNvSpPr>
          <p:nvPr/>
        </p:nvSpPr>
        <p:spPr>
          <a:xfrm>
            <a:off x="4427984" y="5661249"/>
            <a:ext cx="4093434" cy="915064"/>
          </a:xfrm>
          <a:prstGeom prst="flowChartDocument">
            <a:avLst/>
          </a:prstGeom>
          <a:solidFill>
            <a:schemeClr val="accent4">
              <a:lumMod val="60000"/>
              <a:lumOff val="40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rmAutofit fontScale="625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uk-UA" sz="29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5</a:t>
            </a:r>
          </a:p>
          <a:p>
            <a:pPr marL="109728" indent="0" algn="ctr">
              <a:buNone/>
            </a:pPr>
            <a:r>
              <a:rPr lang="uk-UA" sz="23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круглих столів з користувачами </a:t>
            </a:r>
            <a:r>
              <a:rPr lang="uk-UA" sz="23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статінформації</a:t>
            </a:r>
            <a:endParaRPr lang="uk-UA" sz="23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1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uk-UA" sz="28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Поширення інформації та комунікації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26968" cy="4873752"/>
          </a:xfrm>
        </p:spPr>
        <p:txBody>
          <a:bodyPr/>
          <a:lstStyle/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</p:txBody>
      </p:sp>
      <p:pic>
        <p:nvPicPr>
          <p:cNvPr id="1026" name="Picture 2"/>
          <p:cNvPicPr preferRelativeResize="0"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2" t="8821" r="13077" b="10171"/>
          <a:stretch/>
        </p:blipFill>
        <p:spPr bwMode="auto">
          <a:xfrm>
            <a:off x="464757" y="1165394"/>
            <a:ext cx="5619411" cy="406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38386" y="796062"/>
            <a:ext cx="5544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Інформаційне забезпечення </a:t>
            </a:r>
            <a:r>
              <a:rPr lang="uk-UA" dirty="0" err="1" smtClean="0">
                <a:latin typeface="Arial Black" panose="020B0A04020102020204" pitchFamily="34" charset="0"/>
              </a:rPr>
              <a:t>вебсайту</a:t>
            </a:r>
            <a:endParaRPr lang="ru-RU" dirty="0">
              <a:latin typeface="Arial Black" panose="020B0A04020102020204" pitchFamily="34" charset="0"/>
            </a:endParaRPr>
          </a:p>
        </p:txBody>
      </p:sp>
      <p:sp>
        <p:nvSpPr>
          <p:cNvPr id="10" name="Місце для вмісту 3"/>
          <p:cNvSpPr txBox="1">
            <a:spLocks/>
          </p:cNvSpPr>
          <p:nvPr/>
        </p:nvSpPr>
        <p:spPr>
          <a:xfrm>
            <a:off x="827584" y="5445224"/>
            <a:ext cx="5040560" cy="1224136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</a:rPr>
              <a:t>Кількість відвідувань </a:t>
            </a:r>
            <a:r>
              <a:rPr lang="uk-UA" sz="1400" dirty="0" err="1">
                <a:solidFill>
                  <a:schemeClr val="bg1"/>
                </a:solidFill>
                <a:latin typeface="Arial Black" panose="020B0A04020102020204" pitchFamily="34" charset="0"/>
              </a:rPr>
              <a:t>вебсайту</a:t>
            </a:r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</a:rPr>
              <a:t> постійно зростає. Якщо у 2018 році сайт 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відвідали</a:t>
            </a:r>
            <a:r>
              <a:rPr lang="uk-U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–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62</a:t>
            </a:r>
            <a:r>
              <a:rPr lang="uk-UA" sz="1400" b="1" dirty="0"/>
              <a:t> 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</a:rPr>
              <a:t>тис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. користувачів</a:t>
            </a:r>
            <a:r>
              <a:rPr lang="uk-UA" sz="1400" dirty="0">
                <a:solidFill>
                  <a:schemeClr val="bg1"/>
                </a:solidFill>
                <a:latin typeface="Arial Black" panose="020B0A04020102020204" pitchFamily="34" charset="0"/>
              </a:rPr>
              <a:t>, то у 2019 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році</a:t>
            </a:r>
            <a:r>
              <a:rPr lang="uk-UA" sz="1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 – </a:t>
            </a:r>
            <a:r>
              <a:rPr lang="ru-RU" sz="1400" dirty="0" smtClean="0"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72 тис</a:t>
            </a:r>
            <a:r>
              <a:rPr lang="ru-RU" sz="1400" dirty="0"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.</a:t>
            </a:r>
            <a:endParaRPr lang="ru-RU" sz="14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Місце для вмісту 3"/>
          <p:cNvSpPr txBox="1">
            <a:spLocks/>
          </p:cNvSpPr>
          <p:nvPr/>
        </p:nvSpPr>
        <p:spPr>
          <a:xfrm>
            <a:off x="6075558" y="1134640"/>
            <a:ext cx="2384874" cy="330247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25400" cap="flat" cmpd="sng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На головній сторінці </a:t>
            </a:r>
            <a:r>
              <a:rPr lang="uk-UA" sz="1400" dirty="0" err="1" smtClean="0">
                <a:solidFill>
                  <a:schemeClr val="bg1"/>
                </a:solidFill>
                <a:latin typeface="Arial Black" panose="020B0A04020102020204" pitchFamily="34" charset="0"/>
              </a:rPr>
              <a:t>вебсайту</a:t>
            </a:r>
            <a:r>
              <a:rPr lang="uk-UA" sz="1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анонсується:</a:t>
            </a:r>
          </a:p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 сервіс для респондентів </a:t>
            </a:r>
            <a:r>
              <a:rPr lang="uk-UA" sz="1200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Пошук за кодом</a:t>
            </a:r>
            <a:r>
              <a:rPr lang="uk-UA" sz="1200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;</a:t>
            </a:r>
          </a:p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-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банер </a:t>
            </a:r>
            <a:r>
              <a:rPr lang="uk-UA" sz="1200" dirty="0" smtClean="0">
                <a:solidFill>
                  <a:schemeClr val="bg1"/>
                </a:solidFill>
                <a:latin typeface="Verdana"/>
                <a:ea typeface="Verdana"/>
                <a:cs typeface="Verdana"/>
              </a:rPr>
              <a:t>"</a:t>
            </a:r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Кабінет респондента</a:t>
            </a:r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“</a:t>
            </a:r>
            <a:r>
              <a:rPr lang="uk-UA" sz="1200" dirty="0"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;</a:t>
            </a:r>
            <a:endParaRPr lang="uk-UA" sz="12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-</a:t>
            </a:r>
            <a:r>
              <a:rPr lang="en-US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r>
              <a:rPr lang="uk-UA" sz="1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підготовка статистичних матеріалів</a:t>
            </a:r>
            <a:endParaRPr lang="ru-RU" sz="12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Місце для вмісту 3"/>
          <p:cNvSpPr txBox="1">
            <a:spLocks/>
          </p:cNvSpPr>
          <p:nvPr/>
        </p:nvSpPr>
        <p:spPr>
          <a:xfrm>
            <a:off x="6228184" y="4549118"/>
            <a:ext cx="2232248" cy="2120242"/>
          </a:xfrm>
          <a:prstGeom prst="flowChartDocument">
            <a:avLst/>
          </a:prstGeom>
          <a:solidFill>
            <a:schemeClr val="accent2">
              <a:lumMod val="75000"/>
            </a:schemeClr>
          </a:solidFill>
          <a:ln w="55000" cap="flat" cmpd="thickThin" algn="ctr">
            <a:solidFill>
              <a:schemeClr val="tx2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rtlCol="0" anchor="ctr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r>
              <a:rPr lang="uk-UA" sz="1400" dirty="0" smtClean="0">
                <a:ln w="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Для зручності користувачів підтримується Інформаційна робота у соціальній мережі </a:t>
            </a:r>
            <a:r>
              <a:rPr lang="en-US" sz="1400" dirty="0" smtClean="0">
                <a:ln w="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“</a:t>
            </a:r>
            <a:r>
              <a:rPr lang="uk-UA" sz="1400" dirty="0" err="1" smtClean="0">
                <a:ln w="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Фейсбук</a:t>
            </a:r>
            <a:r>
              <a:rPr lang="en-US" sz="1400" dirty="0" smtClean="0">
                <a:ln w="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“ </a:t>
            </a:r>
            <a:r>
              <a:rPr lang="uk-UA" sz="1400" dirty="0" smtClean="0">
                <a:ln w="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та «</a:t>
            </a:r>
            <a:r>
              <a:rPr lang="uk-UA" sz="1400" dirty="0" err="1" smtClean="0">
                <a:ln w="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Твітер</a:t>
            </a:r>
            <a:r>
              <a:rPr lang="en-US" sz="1400" dirty="0" smtClean="0">
                <a:ln w="0">
                  <a:noFill/>
                </a:ln>
                <a:solidFill>
                  <a:schemeClr val="bg1"/>
                </a:solidFill>
                <a:latin typeface="Arial Black" panose="020B0A04020102020204" pitchFamily="34" charset="0"/>
                <a:ea typeface="Verdana"/>
                <a:cs typeface="Verdana"/>
              </a:rPr>
              <a:t>"</a:t>
            </a:r>
            <a:endParaRPr lang="uk-UA" sz="1400" dirty="0">
              <a:ln w="0">
                <a:noFill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1221" y="794321"/>
            <a:ext cx="814270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rgbClr val="1F1945"/>
                </a:solidFill>
                <a:latin typeface="Arial Black" panose="020B0A04020102020204" pitchFamily="34" charset="0"/>
              </a:rPr>
              <a:t>Взаємодія з користувачами статистичної інформації</a:t>
            </a:r>
            <a:endParaRPr lang="uk-UA" b="1" spc="-8" dirty="0">
              <a:solidFill>
                <a:srgbClr val="1F1945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6716" y="1246114"/>
            <a:ext cx="7387123" cy="211087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just"/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Кількість користувачів статистичної інформації </a:t>
            </a:r>
            <a:r>
              <a:rPr lang="uk-U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301</a:t>
            </a:r>
          </a:p>
          <a:p>
            <a:pPr marL="171450" indent="-171450" algn="just">
              <a:buFontTx/>
              <a:buChar char="-"/>
            </a:pP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державні органи влади та органи місцевого самоврядування – 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147</a:t>
            </a:r>
          </a:p>
          <a:p>
            <a:pPr marL="171450" indent="-171450" algn="just">
              <a:buFontTx/>
              <a:buChar char="-"/>
            </a:pP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громадські організації – 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</a:t>
            </a:r>
          </a:p>
          <a:p>
            <a:pPr marL="171450" indent="-171450" algn="just">
              <a:buFontTx/>
              <a:buChar char="-"/>
            </a:pP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наукові установи та навчальні заклади – 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17</a:t>
            </a:r>
          </a:p>
          <a:p>
            <a:pPr marL="171450" indent="-171450" algn="just">
              <a:buFontTx/>
              <a:buChar char="-"/>
            </a:pPr>
            <a:r>
              <a:rPr lang="uk-U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</a:t>
            </a: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асоби масової інформації –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</a:t>
            </a:r>
          </a:p>
          <a:p>
            <a:pPr marL="171450" indent="-171450" algn="just">
              <a:buFontTx/>
              <a:buChar char="-"/>
            </a:pP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суб‘єкти господарювання –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102</a:t>
            </a:r>
          </a:p>
          <a:p>
            <a:pPr marL="171450" indent="-171450" algn="just">
              <a:buFontTx/>
              <a:buChar char="-"/>
            </a:pP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інші користувачі </a:t>
            </a:r>
            <a:r>
              <a:rPr lang="uk-UA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31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6716" y="3573016"/>
            <a:ext cx="2160240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Кількість запитів користувачів щодо надання статистичної інформації – 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678</a:t>
            </a:r>
          </a:p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у </a:t>
            </a:r>
            <a:r>
              <a:rPr lang="uk-UA" sz="1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т.ч</a:t>
            </a: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. державних органів влади, органів місцевого </a:t>
            </a: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самоврядування – 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632</a:t>
            </a:r>
          </a:p>
          <a:p>
            <a:pPr algn="ctr"/>
            <a:r>
              <a:rPr lang="uk-UA" sz="1000" b="1" dirty="0" smtClean="0">
                <a:ln/>
                <a:solidFill>
                  <a:schemeClr val="accent3"/>
                </a:solidFill>
              </a:rPr>
              <a:t> </a:t>
            </a:r>
            <a:endParaRPr lang="uk-UA" sz="1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90381" y="3573016"/>
            <a:ext cx="2952328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Кількість запитів на публічну інформацію: – 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65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фізичних осіб – 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21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юридичних осіб </a:t>
            </a: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</a:t>
            </a:r>
            <a:r>
              <a:rPr lang="uk-UA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22</a:t>
            </a:r>
            <a:r>
              <a:rPr lang="uk-UA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ЗМІ </a:t>
            </a: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</a:t>
            </a:r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uk-UA" sz="1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4</a:t>
            </a:r>
            <a:endParaRPr lang="uk-UA" sz="1600" b="1" dirty="0" smtClean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громадських організацій </a:t>
            </a: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uk-UA" sz="1600" b="1" dirty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18</a:t>
            </a:r>
          </a:p>
        </p:txBody>
      </p:sp>
      <p:sp>
        <p:nvSpPr>
          <p:cNvPr id="8" name="Прямоугольник 5"/>
          <p:cNvSpPr/>
          <p:nvPr/>
        </p:nvSpPr>
        <p:spPr>
          <a:xfrm>
            <a:off x="6171104" y="3573016"/>
            <a:ext cx="1972735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Кількість анкетних опитувань користувачів – 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7</a:t>
            </a:r>
          </a:p>
          <a:p>
            <a:pPr algn="ctr"/>
            <a:endParaRPr lang="uk-UA" sz="1600" b="1" dirty="0" smtClean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Кількість опитаних</a:t>
            </a:r>
          </a:p>
          <a:p>
            <a:pPr algn="ctr"/>
            <a:r>
              <a:rPr lang="uk-UA" sz="1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користувачів </a:t>
            </a:r>
            <a:r>
              <a:rPr lang="uk-UA" sz="1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94</a:t>
            </a:r>
            <a:r>
              <a:rPr lang="uk-UA" sz="14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endParaRPr lang="uk-UA" sz="14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1221" y="188640"/>
            <a:ext cx="8338114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uk-UA" sz="28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Поширення інформації та комунікації</a:t>
            </a:r>
            <a:endParaRPr lang="uk-UA" sz="2800" b="1" spc="-8" dirty="0">
              <a:solidFill>
                <a:srgbClr val="1F1945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8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Розвиток людського капіталу</a:t>
            </a:r>
            <a:endParaRPr lang="ru-RU" sz="2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Місце для вмісту 10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496944" cy="2520280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20000"/>
              </a:lnSpc>
            </a:pPr>
            <a:r>
              <a:rPr lang="uk-UA" sz="1600" dirty="0" smtClean="0">
                <a:latin typeface="Arial Black" panose="020B0A04020102020204" pitchFamily="34" charset="0"/>
              </a:rPr>
              <a:t>      У трудових </a:t>
            </a:r>
            <a:r>
              <a:rPr lang="uk-UA" sz="1600" dirty="0">
                <a:latin typeface="Arial Black" panose="020B0A04020102020204" pitchFamily="34" charset="0"/>
              </a:rPr>
              <a:t>відносинах з ГУС у Закарпатській області перебуває </a:t>
            </a:r>
            <a:r>
              <a:rPr lang="uk-UA" sz="1600" dirty="0" smtClean="0">
                <a:latin typeface="Arial Black" panose="020B0A04020102020204" pitchFamily="34" charset="0"/>
              </a:rPr>
              <a:t>на кінець 2019 року 140 </a:t>
            </a:r>
            <a:r>
              <a:rPr lang="uk-UA" sz="1600" dirty="0">
                <a:latin typeface="Arial Black" panose="020B0A04020102020204" pitchFamily="34" charset="0"/>
              </a:rPr>
              <a:t>осіб. Статус державного службовця мають 96 осіб або 68,6% всіх працюючих. Із загальної кількості держслужбовців керівні посади обіймають 33 особи, спеціалістів – 63 особи, що складає відповідно 34,4% та 65,6% (за попередній звітний </a:t>
            </a:r>
            <a:r>
              <a:rPr lang="uk-UA" sz="1600" dirty="0" smtClean="0">
                <a:latin typeface="Arial Black" panose="020B0A04020102020204" pitchFamily="34" charset="0"/>
              </a:rPr>
              <a:t>період </a:t>
            </a:r>
            <a:r>
              <a:rPr lang="uk-UA" sz="1600" dirty="0">
                <a:latin typeface="Arial Black" panose="020B0A04020102020204" pitchFamily="34" charset="0"/>
              </a:rPr>
              <a:t>– відповідно 36,9% та 63,1</a:t>
            </a:r>
            <a:r>
              <a:rPr lang="uk-UA" sz="1600" dirty="0" smtClean="0">
                <a:latin typeface="Arial Black" panose="020B0A04020102020204" pitchFamily="34" charset="0"/>
              </a:rPr>
              <a:t>%).</a:t>
            </a:r>
          </a:p>
          <a:p>
            <a:pPr algn="just">
              <a:lnSpc>
                <a:spcPct val="120000"/>
              </a:lnSpc>
            </a:pPr>
            <a:r>
              <a:rPr lang="uk-UA" sz="1600" dirty="0" smtClean="0">
                <a:latin typeface="Arial Black" panose="020B0A04020102020204" pitchFamily="34" charset="0"/>
              </a:rPr>
              <a:t>     Із </a:t>
            </a:r>
            <a:r>
              <a:rPr lang="uk-UA" sz="1600" dirty="0">
                <a:latin typeface="Arial Black" panose="020B0A04020102020204" pitchFamily="34" charset="0"/>
              </a:rPr>
              <a:t>загальної кількості державних службовців з вищою освітою ступеня магістра (спеціаліста) спеціальність за дипломом, що відповідає вимогам, визначеним у посадових інструкціях, мають 96,8%, з них економічну – 53,8%, статистичну – 8,6%, іншу відповідну займаним посадам – 34,4%.</a:t>
            </a:r>
          </a:p>
          <a:p>
            <a:pPr algn="just">
              <a:lnSpc>
                <a:spcPct val="120000"/>
              </a:lnSpc>
            </a:pPr>
            <a:endParaRPr lang="uk-UA" sz="1600" dirty="0" smtClean="0">
              <a:latin typeface="Arial Black" panose="020B0A04020102020204" pitchFamily="34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58234321"/>
              </p:ext>
            </p:extLst>
          </p:nvPr>
        </p:nvGraphicFramePr>
        <p:xfrm>
          <a:off x="467544" y="3212976"/>
          <a:ext cx="3816424" cy="341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72393030"/>
              </p:ext>
            </p:extLst>
          </p:nvPr>
        </p:nvGraphicFramePr>
        <p:xfrm>
          <a:off x="4644008" y="3212976"/>
          <a:ext cx="3960440" cy="337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0546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рапеция 13"/>
          <p:cNvSpPr/>
          <p:nvPr/>
        </p:nvSpPr>
        <p:spPr>
          <a:xfrm rot="16200000">
            <a:off x="68081" y="3331957"/>
            <a:ext cx="3794807" cy="388492"/>
          </a:xfrm>
          <a:custGeom>
            <a:avLst/>
            <a:gdLst>
              <a:gd name="connsiteX0" fmla="*/ 0 w 5383662"/>
              <a:gd name="connsiteY0" fmla="*/ 1084733 h 1084733"/>
              <a:gd name="connsiteX1" fmla="*/ 1361351 w 5383662"/>
              <a:gd name="connsiteY1" fmla="*/ 0 h 1084733"/>
              <a:gd name="connsiteX2" fmla="*/ 4022311 w 5383662"/>
              <a:gd name="connsiteY2" fmla="*/ 0 h 1084733"/>
              <a:gd name="connsiteX3" fmla="*/ 5383662 w 5383662"/>
              <a:gd name="connsiteY3" fmla="*/ 1084733 h 1084733"/>
              <a:gd name="connsiteX4" fmla="*/ 0 w 5383662"/>
              <a:gd name="connsiteY4" fmla="*/ 1084733 h 1084733"/>
              <a:gd name="connsiteX0" fmla="*/ 0 w 5383662"/>
              <a:gd name="connsiteY0" fmla="*/ 1208023 h 1208023"/>
              <a:gd name="connsiteX1" fmla="*/ 1361351 w 5383662"/>
              <a:gd name="connsiteY1" fmla="*/ 123290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  <a:gd name="connsiteX0" fmla="*/ 0 w 5383662"/>
              <a:gd name="connsiteY0" fmla="*/ 1218294 h 1218294"/>
              <a:gd name="connsiteX1" fmla="*/ 2892200 w 5383662"/>
              <a:gd name="connsiteY1" fmla="*/ 0 h 1218294"/>
              <a:gd name="connsiteX2" fmla="*/ 5275758 w 5383662"/>
              <a:gd name="connsiteY2" fmla="*/ 10271 h 1218294"/>
              <a:gd name="connsiteX3" fmla="*/ 5383662 w 5383662"/>
              <a:gd name="connsiteY3" fmla="*/ 1218294 h 1218294"/>
              <a:gd name="connsiteX4" fmla="*/ 0 w 5383662"/>
              <a:gd name="connsiteY4" fmla="*/ 1218294 h 1218294"/>
              <a:gd name="connsiteX0" fmla="*/ 0 w 5383662"/>
              <a:gd name="connsiteY0" fmla="*/ 1208023 h 1208023"/>
              <a:gd name="connsiteX1" fmla="*/ 2902474 w 5383662"/>
              <a:gd name="connsiteY1" fmla="*/ 10277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  <a:gd name="connsiteX0" fmla="*/ 0 w 5383662"/>
              <a:gd name="connsiteY0" fmla="*/ 1218291 h 1218291"/>
              <a:gd name="connsiteX1" fmla="*/ 2902474 w 5383662"/>
              <a:gd name="connsiteY1" fmla="*/ 0 h 1218291"/>
              <a:gd name="connsiteX2" fmla="*/ 5275758 w 5383662"/>
              <a:gd name="connsiteY2" fmla="*/ 10268 h 1218291"/>
              <a:gd name="connsiteX3" fmla="*/ 5383662 w 5383662"/>
              <a:gd name="connsiteY3" fmla="*/ 1218291 h 1218291"/>
              <a:gd name="connsiteX4" fmla="*/ 0 w 5383662"/>
              <a:gd name="connsiteY4" fmla="*/ 1218291 h 1218291"/>
              <a:gd name="connsiteX0" fmla="*/ 0 w 5383662"/>
              <a:gd name="connsiteY0" fmla="*/ 1208023 h 1208023"/>
              <a:gd name="connsiteX1" fmla="*/ 2902474 w 5383662"/>
              <a:gd name="connsiteY1" fmla="*/ 10283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62" h="1208023">
                <a:moveTo>
                  <a:pt x="0" y="1208023"/>
                </a:moveTo>
                <a:lnTo>
                  <a:pt x="2902474" y="10283"/>
                </a:lnTo>
                <a:lnTo>
                  <a:pt x="5275758" y="0"/>
                </a:lnTo>
                <a:lnTo>
                  <a:pt x="5383662" y="1208023"/>
                </a:lnTo>
                <a:lnTo>
                  <a:pt x="0" y="120802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prstClr val="white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172819" y="1729937"/>
            <a:ext cx="1590869" cy="1494069"/>
            <a:chOff x="340978" y="1684995"/>
            <a:chExt cx="2313180" cy="1992092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340978" y="1684995"/>
              <a:ext cx="2313180" cy="19920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541923" y="2203988"/>
              <a:ext cx="1824204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350" b="1" dirty="0">
                  <a:solidFill>
                    <a:srgbClr val="1A245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Підсумки діяльності</a:t>
              </a:r>
            </a:p>
            <a:p>
              <a:pPr algn="ctr"/>
              <a:endParaRPr lang="uk-UA" sz="1350" b="1" dirty="0">
                <a:ln/>
                <a:solidFill>
                  <a:srgbClr val="1A24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1185073" y="340778"/>
            <a:ext cx="70249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800" b="1" dirty="0" smtClean="0">
                <a:solidFill>
                  <a:srgbClr val="1A2457"/>
                </a:solidFill>
                <a:latin typeface="Arial Black" panose="020B0A040201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Фінансова діяльність </a:t>
            </a:r>
            <a:endParaRPr lang="uk-UA" sz="2800" b="1" dirty="0">
              <a:solidFill>
                <a:srgbClr val="1A2457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74936" y="1133036"/>
            <a:ext cx="3345245" cy="92333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Фінансова діяльність здійснюється за програмою</a:t>
            </a:r>
            <a:r>
              <a:rPr lang="ru-RU" dirty="0" smtClean="0">
                <a:latin typeface="Arial Black" panose="020B0A04020102020204" pitchFamily="34" charset="0"/>
              </a:rPr>
              <a:t>: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8377" y="2396311"/>
            <a:ext cx="3345245" cy="584775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"Керівництво та управління у сфері статистики"</a:t>
            </a:r>
            <a:endParaRPr lang="ru-RU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33351" y="4437112"/>
            <a:ext cx="3345246" cy="156966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"Щоквартальна плата домогосподарствам за ведення записів доходів, витрат та інших відомостей під час проведення обстеження умов їх життя"</a:t>
            </a:r>
            <a:endParaRPr lang="ru-RU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74936" y="3292905"/>
            <a:ext cx="3345246" cy="830997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1600" dirty="0" smtClean="0">
                <a:latin typeface="Arial Black" panose="020B0A04020102020204" pitchFamily="34" charset="0"/>
              </a:rPr>
              <a:t>«Статистичні спостереження та переписи"</a:t>
            </a:r>
            <a:endParaRPr lang="ru-RU" sz="16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961028"/>
              </p:ext>
            </p:extLst>
          </p:nvPr>
        </p:nvGraphicFramePr>
        <p:xfrm>
          <a:off x="5587414" y="2119183"/>
          <a:ext cx="3089042" cy="3253125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2242518"/>
                <a:gridCol w="846524"/>
              </a:tblGrid>
              <a:tr h="517729">
                <a:tc>
                  <a:txBody>
                    <a:bodyPr/>
                    <a:lstStyle/>
                    <a:p>
                      <a:pPr algn="l"/>
                      <a:r>
                        <a:rPr lang="uk-UA" sz="1600" dirty="0" smtClean="0">
                          <a:effectLst/>
                          <a:latin typeface="Arial Black" panose="020B0A04020102020204" pitchFamily="34" charset="0"/>
                        </a:rPr>
                        <a:t>Структура видатків</a:t>
                      </a:r>
                      <a:r>
                        <a:rPr lang="uk-UA" sz="1600" baseline="0" dirty="0" smtClean="0">
                          <a:effectLst/>
                          <a:latin typeface="Arial Black" panose="020B0A04020102020204" pitchFamily="34" charset="0"/>
                        </a:rPr>
                        <a:t> 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  <a:latin typeface="Arial Black" panose="020B0A04020102020204" pitchFamily="34" charset="0"/>
                        </a:rPr>
                        <a:t>%</a:t>
                      </a:r>
                      <a:endParaRPr lang="uk-UA" sz="1600" dirty="0">
                        <a:solidFill>
                          <a:schemeClr val="tx1"/>
                        </a:solidFill>
                        <a:effectLst/>
                        <a:latin typeface="Arial Black" panose="020B0A0402010202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17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</a:rPr>
                        <a:t>Оплата праці та нарахування на неї</a:t>
                      </a:r>
                      <a:endParaRPr lang="uk-UA" sz="1600" b="1" i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</a:rPr>
                        <a:t>97,01</a:t>
                      </a:r>
                      <a:endParaRPr lang="uk-UA" sz="1600" b="1" i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78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</a:rPr>
                        <a:t>Оплата енергоносіїв</a:t>
                      </a:r>
                      <a:endParaRPr lang="uk-UA" sz="1600" b="1" i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</a:rPr>
                        <a:t>2,23</a:t>
                      </a:r>
                      <a:endParaRPr lang="uk-UA" sz="1600" b="1" i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57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</a:rPr>
                        <a:t>Утримання органів статистики області </a:t>
                      </a:r>
                      <a:endParaRPr lang="uk-UA" sz="1600" b="1" i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i="1" dirty="0" smtClean="0">
                          <a:effectLst/>
                        </a:rPr>
                        <a:t>0,76</a:t>
                      </a:r>
                      <a:endParaRPr lang="uk-UA" sz="1600" b="1" i="1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587415" y="1133036"/>
            <a:ext cx="3089042" cy="646331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latin typeface="Arial Black" panose="020B0A04020102020204" pitchFamily="34" charset="0"/>
              </a:rPr>
              <a:t>Видатки державного бюджету</a:t>
            </a:r>
            <a:endParaRPr lang="uk-UA" dirty="0">
              <a:latin typeface="Arial Black" panose="020B0A04020102020204" pitchFamily="34" charset="0"/>
            </a:endParaRPr>
          </a:p>
        </p:txBody>
      </p:sp>
      <p:sp>
        <p:nvSpPr>
          <p:cNvPr id="7" name="Стрілка вниз 6"/>
          <p:cNvSpPr/>
          <p:nvPr/>
        </p:nvSpPr>
        <p:spPr>
          <a:xfrm>
            <a:off x="7236296" y="1916832"/>
            <a:ext cx="45719" cy="1395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153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8814" y="116632"/>
            <a:ext cx="7467600" cy="648072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Запобігання та протидія корупції</a:t>
            </a:r>
            <a:endParaRPr lang="ru-RU" sz="280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57" y="1335863"/>
            <a:ext cx="3024335" cy="2448272"/>
          </a:xfrm>
        </p:spPr>
      </p:pic>
      <p:sp>
        <p:nvSpPr>
          <p:cNvPr id="5" name="Прямоугольник 4"/>
          <p:cNvSpPr/>
          <p:nvPr/>
        </p:nvSpPr>
        <p:spPr>
          <a:xfrm>
            <a:off x="661675" y="986506"/>
            <a:ext cx="45365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Робота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щодо запобігання та виявлення корупції в ГУС у Закарпатській області проводилась відповідно до Плану заходів щодо запобігання та виявлення корупції на 2019 рік, який розміщено на офіційному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ГУС у Закарпатській області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Протягом року в ГУС у Закарпатській області здійснювались превентивні заходи, спрямовані на попередження вчинення корупційних правопорушень. </a:t>
            </a:r>
            <a:endPara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uk-UA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9047" y="4288191"/>
            <a:ext cx="7747367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надання методичної допомоги державним службовцям з питань заповнення та своєчасного подання електронної форми Декларації в ГУС у Закарпатській області проведено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наради-навчання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державних службовців, в яких взяли участь 102 особи. </a:t>
            </a:r>
            <a:endParaRPr lang="uk-UA" sz="2400" dirty="0"/>
          </a:p>
          <a:p>
            <a:pPr algn="just"/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19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метою </a:t>
            </a:r>
            <a:r>
              <a:rPr lang="uk-UA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прозорості та відкритості, вільного доступу громадян до інформації на офіційному </a:t>
            </a:r>
            <a:r>
              <a:rPr lang="uk-UA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вебсайті</a:t>
            </a:r>
            <a:r>
              <a:rPr lang="uk-UA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ГУС у Закарпатській області оновлюється рубрика "Запобігання проявам корупції".</a:t>
            </a:r>
          </a:p>
          <a:p>
            <a:pPr algn="just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1196752"/>
            <a:ext cx="302433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23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cs typeface="Aldhabi" panose="01000000000000000000" pitchFamily="2" charset="-78"/>
              </a:rPr>
              <a:t>Про Головне </a:t>
            </a:r>
            <a:r>
              <a:rPr lang="ru-RU" sz="2800" i="1" dirty="0" err="1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cs typeface="Aldhabi" panose="01000000000000000000" pitchFamily="2" charset="-78"/>
              </a:rPr>
              <a:t>управління</a:t>
            </a:r>
            <a:r>
              <a:rPr lang="ru-RU" sz="2800" i="1" dirty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cs typeface="Aldhabi" panose="01000000000000000000" pitchFamily="2" charset="-78"/>
              </a:rPr>
              <a:t> статистики у </a:t>
            </a:r>
            <a:r>
              <a:rPr lang="uk-UA" sz="2800" i="1" dirty="0" smtClean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cs typeface="Aldhabi" panose="01000000000000000000" pitchFamily="2" charset="-78"/>
              </a:rPr>
              <a:t>Закарпатській</a:t>
            </a:r>
            <a:r>
              <a:rPr lang="ru-RU" sz="2800" i="1" dirty="0" smtClean="0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cs typeface="Aldhabi" panose="01000000000000000000" pitchFamily="2" charset="-78"/>
              </a:rPr>
              <a:t> </a:t>
            </a:r>
            <a:r>
              <a:rPr lang="ru-RU" sz="2800" i="1" dirty="0" err="1">
                <a:solidFill>
                  <a:sysClr val="windowText" lastClr="000000"/>
                </a:solidFill>
                <a:effectLst/>
                <a:latin typeface="Arial Black" panose="020B0A04020102020204" pitchFamily="34" charset="0"/>
                <a:cs typeface="Aldhabi" panose="01000000000000000000" pitchFamily="2" charset="-78"/>
              </a:rPr>
              <a:t>області</a:t>
            </a:r>
            <a:endParaRPr lang="ru-RU" sz="2800" i="1" dirty="0">
              <a:solidFill>
                <a:sysClr val="windowText" lastClr="000000"/>
              </a:solidFill>
              <a:latin typeface="Arial Black" panose="020B0A04020102020204" pitchFamily="34" charset="0"/>
              <a:cs typeface="Aldhabi" panose="01000000000000000000" pitchFamily="2" charset="-78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7467600" cy="5184576"/>
          </a:xfrm>
        </p:spPr>
        <p:txBody>
          <a:bodyPr>
            <a:normAutofit/>
          </a:bodyPr>
          <a:lstStyle/>
          <a:p>
            <a:pPr algn="just"/>
            <a:r>
              <a:rPr lang="en-US" sz="1600" dirty="0" smtClean="0"/>
              <a:t>      </a:t>
            </a:r>
            <a:r>
              <a:rPr lang="uk-UA" sz="1600" dirty="0" smtClean="0"/>
              <a:t>    Головне управління статистики у Закарпатській області</a:t>
            </a:r>
            <a:r>
              <a:rPr lang="en-US" sz="1600" dirty="0" smtClean="0"/>
              <a:t> (</a:t>
            </a:r>
            <a:r>
              <a:rPr lang="uk-UA" sz="1600" dirty="0" smtClean="0"/>
              <a:t>ГУС </a:t>
            </a:r>
            <a:r>
              <a:rPr lang="uk-UA" sz="1600" dirty="0"/>
              <a:t>у Закарпатській області)</a:t>
            </a:r>
            <a:r>
              <a:rPr lang="uk-UA" sz="1600" dirty="0" smtClean="0"/>
              <a:t>, як регіональний статистичний орган, розпочало функціонувати з листопада 1946р. </a:t>
            </a:r>
          </a:p>
          <a:p>
            <a:pPr algn="just"/>
            <a:r>
              <a:rPr lang="ru-RU" sz="1600" dirty="0" smtClean="0"/>
              <a:t>         Г</a:t>
            </a:r>
            <a:r>
              <a:rPr lang="uk-UA" sz="1600" dirty="0" smtClean="0"/>
              <a:t>УС у Закарпатській області є територіальним органом Державної служби статистики України (Держстат), що в межах наданих повноважень здійснює реалізацію державної політики у сфері статистики.</a:t>
            </a:r>
          </a:p>
          <a:p>
            <a:pPr algn="just"/>
            <a:r>
              <a:rPr lang="ru-RU" sz="1600" dirty="0"/>
              <a:t>    ГУС у </a:t>
            </a:r>
            <a:r>
              <a:rPr lang="uk-UA" sz="1600" dirty="0" smtClean="0"/>
              <a:t>Закарпатській області, що підпорядковане Держстату, є юридичною особою публічного права і складовою частиною єдиної системи органів державної </a:t>
            </a:r>
            <a:r>
              <a:rPr lang="ru-RU" sz="1600" dirty="0" smtClean="0"/>
              <a:t>статистики</a:t>
            </a:r>
            <a:r>
              <a:rPr lang="ru-RU" sz="1600" dirty="0"/>
              <a:t>.</a:t>
            </a:r>
          </a:p>
          <a:p>
            <a:pPr algn="just"/>
            <a:r>
              <a:rPr lang="ru-RU" sz="1600" dirty="0"/>
              <a:t>    </a:t>
            </a:r>
            <a:r>
              <a:rPr lang="uk-UA" sz="1600" dirty="0"/>
              <a:t>До складу ГУС у Закарпатській області</a:t>
            </a:r>
            <a:r>
              <a:rPr lang="uk-UA" sz="1600" b="1" dirty="0"/>
              <a:t> </a:t>
            </a:r>
            <a:r>
              <a:rPr lang="uk-UA" sz="1600" dirty="0"/>
              <a:t>у 2019 році</a:t>
            </a:r>
            <a:r>
              <a:rPr lang="uk-UA" sz="1600" b="1" dirty="0"/>
              <a:t> </a:t>
            </a:r>
            <a:r>
              <a:rPr lang="uk-UA" sz="1600" dirty="0"/>
              <a:t>входили структурні підрозділи та відокремлені підрозділи.</a:t>
            </a:r>
          </a:p>
          <a:p>
            <a:pPr algn="just"/>
            <a:r>
              <a:rPr lang="ru-RU" sz="1600" dirty="0"/>
              <a:t>    Мета </a:t>
            </a:r>
            <a:r>
              <a:rPr lang="uk-UA" sz="1600" dirty="0" smtClean="0"/>
              <a:t>діяльності ГУС у Закарпатській області – надання всебічної та об’єктивної статистичної інформації щодо економічної, соціальної, демографічної та екологічної ситуації в області і забезпечення нею потреб користувачів.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96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Напрямки </a:t>
            </a:r>
            <a:r>
              <a:rPr lang="ru-RU" sz="2800" i="1" dirty="0" err="1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діяльності</a:t>
            </a:r>
            <a:r>
              <a:rPr lang="ru-RU" sz="2800" i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100" dirty="0" smtClean="0"/>
              <a:t>       </a:t>
            </a:r>
            <a:r>
              <a:rPr lang="uk-UA" sz="2100" dirty="0"/>
              <a:t>Відповідно до Програми розвитку державної статистики до 2023 року        (далі - Програма) затвердженої у 2019 році постановою Кабінету Міністрів України від 27.02.2019 №222, яка визначає стратегічні напрями, спрямовані на забезпечення постійного підвищення якості статистичної інформації, та завдань, визначених Положенням про ГУС у Закарпатській області, затвердженим наказом </a:t>
            </a:r>
            <a:r>
              <a:rPr lang="uk-UA" sz="2100" dirty="0" err="1"/>
              <a:t>Держстату</a:t>
            </a:r>
            <a:r>
              <a:rPr lang="uk-UA" sz="2100" dirty="0"/>
              <a:t> від 30.09.2015 №235 зі змінами та доповненнями, на виконання Плану державних статистичних спостережень на 2019 рік, затвердженого розпорядженням Кабінету Міністрів України від 10.04.2019 №283-р, ГУС у Закарпатській області здійснювало свою діяльність за такими основними напрямами:</a:t>
            </a:r>
          </a:p>
          <a:p>
            <a:pPr algn="just"/>
            <a:r>
              <a:rPr lang="uk-UA" sz="2100" i="1" dirty="0" smtClean="0"/>
              <a:t> </a:t>
            </a:r>
            <a:r>
              <a:rPr lang="uk-UA" sz="2100" i="1" dirty="0"/>
              <a:t> </a:t>
            </a:r>
            <a:r>
              <a:rPr lang="uk-UA" sz="2100" dirty="0" smtClean="0"/>
              <a:t>організація і проведення державних статистичних спостережень за соціально-економічними й демографічними процесами, екологічною ситуацією в області, підготовка за їх результатами статистичних публікацій (інформації);</a:t>
            </a:r>
          </a:p>
          <a:p>
            <a:pPr algn="just"/>
            <a:r>
              <a:rPr lang="uk-UA" sz="2100" dirty="0" smtClean="0"/>
              <a:t>    моніторинг інформаційних потреб користувачів, забезпечення їх вільного доступу до статистичної інформації, підвищення рівня відкритості та прозорості роботи органу державної статистики;</a:t>
            </a:r>
          </a:p>
          <a:p>
            <a:pPr algn="just"/>
            <a:r>
              <a:rPr lang="uk-UA" sz="2100" dirty="0" smtClean="0"/>
              <a:t>  установлення партнерських стосунків із респондентами, забезпечення достовірності статистичних даних;</a:t>
            </a:r>
          </a:p>
          <a:p>
            <a:pPr algn="just"/>
            <a:r>
              <a:rPr lang="uk-UA" sz="2100" dirty="0"/>
              <a:t> </a:t>
            </a:r>
            <a:r>
              <a:rPr lang="uk-UA" sz="2100" dirty="0" smtClean="0"/>
              <a:t>   впровадження науково обґрунтованої статистичної методології, удосконалення звітно-статистичної документації;</a:t>
            </a:r>
          </a:p>
          <a:p>
            <a:pPr algn="just"/>
            <a:r>
              <a:rPr lang="uk-UA" sz="2100" dirty="0" smtClean="0"/>
              <a:t>    упровадження та використання сучасних інформаційних технологій;</a:t>
            </a:r>
          </a:p>
          <a:p>
            <a:pPr algn="just"/>
            <a:r>
              <a:rPr lang="uk-UA" sz="2100" dirty="0" smtClean="0"/>
              <a:t> розвиток людського капіталу, удосконалення системи підвищення кваліфікації персоналу.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12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Організація  і проведення державних статистичних спостережень </a:t>
            </a:r>
            <a:r>
              <a:rPr lang="ru-RU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(</a:t>
            </a:r>
            <a:r>
              <a:rPr lang="ru-RU" sz="2800" b="1" i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ДСС)</a:t>
            </a:r>
            <a:endParaRPr lang="uk-UA" sz="28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463274301"/>
              </p:ext>
            </p:extLst>
          </p:nvPr>
        </p:nvGraphicFramePr>
        <p:xfrm>
          <a:off x="107504" y="980728"/>
          <a:ext cx="4608512" cy="495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Місце для вміст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5656302"/>
              </p:ext>
            </p:extLst>
          </p:nvPr>
        </p:nvGraphicFramePr>
        <p:xfrm>
          <a:off x="4427984" y="1052736"/>
          <a:ext cx="47160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2436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Організація і  проведення державних статистичних спостережень (ДСС)</a:t>
            </a:r>
            <a:endParaRPr lang="uk-UA" sz="2800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61613479"/>
              </p:ext>
            </p:extLst>
          </p:nvPr>
        </p:nvGraphicFramePr>
        <p:xfrm>
          <a:off x="251520" y="980728"/>
          <a:ext cx="46085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Місце для вмісту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161298"/>
              </p:ext>
            </p:extLst>
          </p:nvPr>
        </p:nvGraphicFramePr>
        <p:xfrm>
          <a:off x="4355976" y="908721"/>
          <a:ext cx="478802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809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0"/>
            <a:ext cx="8280920" cy="1288545"/>
          </a:xfrm>
        </p:spPr>
        <p:txBody>
          <a:bodyPr>
            <a:normAutofit/>
          </a:bodyPr>
          <a:lstStyle/>
          <a:p>
            <a:r>
              <a:rPr lang="uk-UA" sz="1400" dirty="0" smtClean="0"/>
              <a:t>,</a:t>
            </a:r>
            <a:endParaRPr lang="ru-RU" sz="1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285" y="1412776"/>
            <a:ext cx="7672477" cy="3024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577" y="1020298"/>
            <a:ext cx="7401185" cy="392478"/>
          </a:xfrm>
          <a:prstGeom prst="rect">
            <a:avLst/>
          </a:prstGeom>
        </p:spPr>
      </p:pic>
      <p:sp>
        <p:nvSpPr>
          <p:cNvPr id="10" name="Объект 9"/>
          <p:cNvSpPr>
            <a:spLocks noGrp="1"/>
          </p:cNvSpPr>
          <p:nvPr>
            <p:ph sz="quarter" idx="1"/>
          </p:nvPr>
        </p:nvSpPr>
        <p:spPr>
          <a:xfrm>
            <a:off x="395536" y="1412776"/>
            <a:ext cx="8424936" cy="3168352"/>
          </a:xfrm>
        </p:spPr>
        <p:txBody>
          <a:bodyPr>
            <a:normAutofit fontScale="85000" lnSpcReduction="2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dirty="0" smtClean="0"/>
              <a:t>І</a:t>
            </a:r>
          </a:p>
          <a:p>
            <a:endParaRPr lang="uk-UA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3916" y="4581128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 eaLnBrk="0" fontAlgn="base" hangingPunct="0"/>
            <a:r>
              <a:rPr lang="uk-UA" sz="1500" dirty="0" smtClean="0">
                <a:cs typeface="Times New Roman" panose="02020603050405020304" pitchFamily="18" charset="0"/>
              </a:rPr>
              <a:t>За допомогою </a:t>
            </a:r>
            <a:r>
              <a:rPr lang="uk-UA" sz="1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БЕЗКОШТОВНОГО </a:t>
            </a:r>
            <a:r>
              <a:rPr lang="uk-UA" sz="1500" dirty="0">
                <a:ea typeface="Verdana" panose="020B0604030504040204" pitchFamily="34" charset="0"/>
                <a:cs typeface="Times New Roman" panose="02020603050405020304" pitchFamily="18" charset="0"/>
              </a:rPr>
              <a:t>програмне забезпечення "Кабінет респондента", яке спрощує процедуру подання електронної статистичної звітності та дозволяє респондентам безоплатно звітувати в онлайн-режимі до органів державної </a:t>
            </a:r>
            <a:r>
              <a:rPr lang="uk-UA" sz="1500" dirty="0" smtClean="0">
                <a:ea typeface="Verdana" panose="020B0604030504040204" pitchFamily="34" charset="0"/>
                <a:cs typeface="Times New Roman" panose="02020603050405020304" pitchFamily="18" charset="0"/>
              </a:rPr>
              <a:t>статистики протягом</a:t>
            </a:r>
            <a:r>
              <a:rPr lang="uk-UA" sz="1500" dirty="0" smtClean="0">
                <a:ea typeface="Verdana"/>
                <a:cs typeface="Times New Roman" panose="02020603050405020304" pitchFamily="18" charset="0"/>
              </a:rPr>
              <a:t> 2019 року 588 респондентів області подали 1696 електронних статистичних звітів.</a:t>
            </a:r>
          </a:p>
          <a:p>
            <a:pPr indent="363538" algn="just" eaLnBrk="0" fontAlgn="base" hangingPunct="0"/>
            <a:r>
              <a:rPr lang="uk-UA" sz="1500" dirty="0" smtClean="0">
                <a:ea typeface="Verdana"/>
                <a:cs typeface="Times New Roman" panose="02020603050405020304" pitchFamily="18" charset="0"/>
              </a:rPr>
              <a:t>ГУС у Закарпатській області взяло участь в апробації модулю подання звітів адміністративної частини програмного забезпечення </a:t>
            </a:r>
            <a:r>
              <a:rPr lang="uk-UA" sz="1500" dirty="0">
                <a:ea typeface="Verdana"/>
                <a:cs typeface="Times New Roman" panose="02020603050405020304" pitchFamily="18" charset="0"/>
              </a:rPr>
              <a:t>"Кабінет </a:t>
            </a:r>
            <a:r>
              <a:rPr lang="uk-UA" sz="1500" dirty="0" smtClean="0">
                <a:ea typeface="Verdana"/>
                <a:cs typeface="Times New Roman" panose="02020603050405020304" pitchFamily="18" charset="0"/>
              </a:rPr>
              <a:t>респондента". Тестування проводилось на базі 85 форм звітності. </a:t>
            </a:r>
            <a:endParaRPr lang="ru-RU" sz="1500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25169"/>
            <a:ext cx="8496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i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Організація і  проведення державних статистичних спостережень (ДСС)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535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48814" y="-171400"/>
            <a:ext cx="7467600" cy="1282154"/>
          </a:xfrm>
        </p:spPr>
        <p:txBody>
          <a:bodyPr>
            <a:noAutofit/>
          </a:bodyPr>
          <a:lstStyle/>
          <a:p>
            <a:pPr algn="ctr"/>
            <a:r>
              <a:rPr lang="uk-UA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Організація і проведення державних статистичних спостережень </a:t>
            </a:r>
            <a:r>
              <a:rPr lang="ru-RU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(</a:t>
            </a:r>
            <a:r>
              <a:rPr lang="ru-RU" sz="2800" b="1" i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ДСС</a:t>
            </a:r>
            <a:r>
              <a:rPr lang="ru-RU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)</a:t>
            </a:r>
            <a:endParaRPr lang="ru-RU" sz="2800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340768"/>
            <a:ext cx="3024335" cy="2448272"/>
          </a:xfrm>
        </p:spPr>
      </p:pic>
      <p:sp>
        <p:nvSpPr>
          <p:cNvPr id="5" name="Прямоугольник 4"/>
          <p:cNvSpPr/>
          <p:nvPr/>
        </p:nvSpPr>
        <p:spPr>
          <a:xfrm>
            <a:off x="683568" y="1196752"/>
            <a:ext cx="453650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cs typeface="Times New Roman" panose="02020603050405020304" pitchFamily="18" charset="0"/>
              </a:rPr>
              <a:t>ГУС у Закарпатській області проводило три вибіркові обстеження домогосподарств: умов життя домогосподарств (ОУЖД) </a:t>
            </a:r>
            <a:r>
              <a:rPr lang="uk-UA" dirty="0" smtClean="0">
                <a:ea typeface="Verdana"/>
                <a:cs typeface="Times New Roman" panose="02020603050405020304" pitchFamily="18" charset="0"/>
              </a:rPr>
              <a:t>– 665 домогосподарств, </a:t>
            </a:r>
            <a:r>
              <a:rPr lang="uk-UA" dirty="0" smtClean="0">
                <a:cs typeface="Times New Roman" panose="02020603050405020304" pitchFamily="18" charset="0"/>
              </a:rPr>
              <a:t> робочої сили (ОРС) </a:t>
            </a:r>
            <a:r>
              <a:rPr lang="uk-UA" dirty="0" smtClean="0">
                <a:ea typeface="Verdana"/>
                <a:cs typeface="Times New Roman" panose="02020603050405020304" pitchFamily="18" charset="0"/>
              </a:rPr>
              <a:t>– 2693 </a:t>
            </a:r>
            <a:r>
              <a:rPr lang="uk-UA" dirty="0" smtClean="0">
                <a:cs typeface="Times New Roman" panose="02020603050405020304" pitchFamily="18" charset="0"/>
              </a:rPr>
              <a:t>та сільськогосподарської діяльності населення у сільській місцевості (ОСГД) </a:t>
            </a:r>
            <a:r>
              <a:rPr lang="uk-UA" dirty="0" smtClean="0">
                <a:ea typeface="Verdana"/>
                <a:cs typeface="Times New Roman" panose="02020603050405020304" pitchFamily="18" charset="0"/>
              </a:rPr>
              <a:t>– 1951 домогосподарство.</a:t>
            </a:r>
            <a:endParaRPr lang="uk-UA" dirty="0"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69047" y="4024429"/>
            <a:ext cx="77473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dirty="0" smtClean="0">
                <a:cs typeface="Times New Roman" panose="02020603050405020304" pitchFamily="18" charset="0"/>
              </a:rPr>
              <a:t>На споживчому ринку Закарпаття  проводилось щомісячне вибіркове обстеження зміни цін (тарифів) на споживчі товари (послуги). Реєстрація зміни цін  (тарифів) проводилась по 328 товарах та послугах, у містах Ужгород, Мукачево та Хуст.</a:t>
            </a:r>
          </a:p>
          <a:p>
            <a:pPr algn="just"/>
            <a:r>
              <a:rPr lang="uk-UA" dirty="0" smtClean="0">
                <a:cs typeface="Times New Roman" panose="02020603050405020304" pitchFamily="18" charset="0"/>
              </a:rPr>
              <a:t>	Щодекадно здійснювався моніторинг споживчих цін на соціально значущі товари, перелік яких включає 25 основних продуктів харчування та паливно-мастильних матеріалів.</a:t>
            </a:r>
            <a:endParaRPr lang="ru-RU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746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Трапеция 13"/>
          <p:cNvSpPr/>
          <p:nvPr/>
        </p:nvSpPr>
        <p:spPr>
          <a:xfrm rot="16200000">
            <a:off x="685339" y="3346185"/>
            <a:ext cx="3794807" cy="388492"/>
          </a:xfrm>
          <a:custGeom>
            <a:avLst/>
            <a:gdLst>
              <a:gd name="connsiteX0" fmla="*/ 0 w 5383662"/>
              <a:gd name="connsiteY0" fmla="*/ 1084733 h 1084733"/>
              <a:gd name="connsiteX1" fmla="*/ 1361351 w 5383662"/>
              <a:gd name="connsiteY1" fmla="*/ 0 h 1084733"/>
              <a:gd name="connsiteX2" fmla="*/ 4022311 w 5383662"/>
              <a:gd name="connsiteY2" fmla="*/ 0 h 1084733"/>
              <a:gd name="connsiteX3" fmla="*/ 5383662 w 5383662"/>
              <a:gd name="connsiteY3" fmla="*/ 1084733 h 1084733"/>
              <a:gd name="connsiteX4" fmla="*/ 0 w 5383662"/>
              <a:gd name="connsiteY4" fmla="*/ 1084733 h 1084733"/>
              <a:gd name="connsiteX0" fmla="*/ 0 w 5383662"/>
              <a:gd name="connsiteY0" fmla="*/ 1208023 h 1208023"/>
              <a:gd name="connsiteX1" fmla="*/ 1361351 w 5383662"/>
              <a:gd name="connsiteY1" fmla="*/ 123290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  <a:gd name="connsiteX0" fmla="*/ 0 w 5383662"/>
              <a:gd name="connsiteY0" fmla="*/ 1218294 h 1218294"/>
              <a:gd name="connsiteX1" fmla="*/ 2892200 w 5383662"/>
              <a:gd name="connsiteY1" fmla="*/ 0 h 1218294"/>
              <a:gd name="connsiteX2" fmla="*/ 5275758 w 5383662"/>
              <a:gd name="connsiteY2" fmla="*/ 10271 h 1218294"/>
              <a:gd name="connsiteX3" fmla="*/ 5383662 w 5383662"/>
              <a:gd name="connsiteY3" fmla="*/ 1218294 h 1218294"/>
              <a:gd name="connsiteX4" fmla="*/ 0 w 5383662"/>
              <a:gd name="connsiteY4" fmla="*/ 1218294 h 1218294"/>
              <a:gd name="connsiteX0" fmla="*/ 0 w 5383662"/>
              <a:gd name="connsiteY0" fmla="*/ 1208023 h 1208023"/>
              <a:gd name="connsiteX1" fmla="*/ 2902474 w 5383662"/>
              <a:gd name="connsiteY1" fmla="*/ 10277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  <a:gd name="connsiteX0" fmla="*/ 0 w 5383662"/>
              <a:gd name="connsiteY0" fmla="*/ 1218291 h 1218291"/>
              <a:gd name="connsiteX1" fmla="*/ 2902474 w 5383662"/>
              <a:gd name="connsiteY1" fmla="*/ 0 h 1218291"/>
              <a:gd name="connsiteX2" fmla="*/ 5275758 w 5383662"/>
              <a:gd name="connsiteY2" fmla="*/ 10268 h 1218291"/>
              <a:gd name="connsiteX3" fmla="*/ 5383662 w 5383662"/>
              <a:gd name="connsiteY3" fmla="*/ 1218291 h 1218291"/>
              <a:gd name="connsiteX4" fmla="*/ 0 w 5383662"/>
              <a:gd name="connsiteY4" fmla="*/ 1218291 h 1218291"/>
              <a:gd name="connsiteX0" fmla="*/ 0 w 5383662"/>
              <a:gd name="connsiteY0" fmla="*/ 1208023 h 1208023"/>
              <a:gd name="connsiteX1" fmla="*/ 2902474 w 5383662"/>
              <a:gd name="connsiteY1" fmla="*/ 10283 h 1208023"/>
              <a:gd name="connsiteX2" fmla="*/ 5275758 w 5383662"/>
              <a:gd name="connsiteY2" fmla="*/ 0 h 1208023"/>
              <a:gd name="connsiteX3" fmla="*/ 5383662 w 5383662"/>
              <a:gd name="connsiteY3" fmla="*/ 1208023 h 1208023"/>
              <a:gd name="connsiteX4" fmla="*/ 0 w 5383662"/>
              <a:gd name="connsiteY4" fmla="*/ 1208023 h 120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83662" h="1208023">
                <a:moveTo>
                  <a:pt x="0" y="1208023"/>
                </a:moveTo>
                <a:lnTo>
                  <a:pt x="2902474" y="10283"/>
                </a:lnTo>
                <a:lnTo>
                  <a:pt x="5275758" y="0"/>
                </a:lnTo>
                <a:lnTo>
                  <a:pt x="5383662" y="1208023"/>
                </a:lnTo>
                <a:lnTo>
                  <a:pt x="0" y="120802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chemeClr val="accent1">
                  <a:lumMod val="45000"/>
                  <a:lumOff val="5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350">
              <a:solidFill>
                <a:prstClr val="white"/>
              </a:solidFill>
            </a:endParaRPr>
          </a:p>
        </p:txBody>
      </p:sp>
      <p:grpSp>
        <p:nvGrpSpPr>
          <p:cNvPr id="73" name="Группа 72"/>
          <p:cNvGrpSpPr/>
          <p:nvPr/>
        </p:nvGrpSpPr>
        <p:grpSpPr>
          <a:xfrm>
            <a:off x="653612" y="1718396"/>
            <a:ext cx="1734885" cy="1494069"/>
            <a:chOff x="982035" y="1669607"/>
            <a:chExt cx="2313180" cy="1992092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982035" y="1669607"/>
              <a:ext cx="2313180" cy="199209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sz="1350">
                <a:solidFill>
                  <a:prstClr val="white"/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1073182" y="2203988"/>
              <a:ext cx="2130887" cy="954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uk-UA" sz="1350" b="1" dirty="0">
                  <a:solidFill>
                    <a:srgbClr val="1A245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Підсумки діяльності</a:t>
              </a:r>
            </a:p>
            <a:p>
              <a:pPr algn="ctr"/>
              <a:endParaRPr lang="uk-UA" sz="1350" b="1" dirty="0">
                <a:ln/>
                <a:solidFill>
                  <a:srgbClr val="1A245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899593" y="541029"/>
            <a:ext cx="79651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err="1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Взаємодія</a:t>
            </a:r>
            <a:r>
              <a:rPr lang="ru-RU" sz="2800" b="1" i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з респондентами</a:t>
            </a:r>
            <a:r>
              <a:rPr lang="ru-RU" sz="28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/>
            </a:r>
            <a:br>
              <a:rPr lang="ru-RU" sz="2800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</a:br>
            <a:endParaRPr lang="uk-UA" sz="2800" b="1" dirty="0">
              <a:solidFill>
                <a:sysClr val="windowText" lastClr="000000"/>
              </a:solidFill>
              <a:latin typeface="Arial Black" panose="020B0A040201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51897" y="5229200"/>
            <a:ext cx="6075480" cy="1500667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3000"/>
              </a:lnSpc>
            </a:pP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Анкетні опитування респондентів державних статистичних спостережень:</a:t>
            </a:r>
          </a:p>
          <a:p>
            <a:pPr>
              <a:lnSpc>
                <a:spcPct val="93000"/>
              </a:lnSpc>
            </a:pP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- щодо визначення звітного навантаження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11</a:t>
            </a:r>
          </a:p>
          <a:p>
            <a:pPr>
              <a:lnSpc>
                <a:spcPct val="93000"/>
              </a:lnSpc>
            </a:pPr>
            <a:r>
              <a:rPr lang="ru-RU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ru-RU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89 </a:t>
            </a: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респондентів</a:t>
            </a:r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)</a:t>
            </a:r>
            <a:endParaRPr lang="ru-RU" sz="1600" b="1" dirty="0" smtClean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  <a:p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- щодо забезпечення  достовірності  статистичних даних </a:t>
            </a:r>
            <a:r>
              <a:rPr lang="ru-RU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 4 </a:t>
            </a: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(</a:t>
            </a:r>
            <a:r>
              <a:rPr lang="uk-UA" sz="16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119 </a:t>
            </a:r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респондентів)</a:t>
            </a:r>
            <a:endParaRPr lang="uk-UA" sz="1600" b="1" dirty="0">
              <a:ln/>
              <a:solidFill>
                <a:schemeClr val="accent3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29013" y="1643026"/>
            <a:ext cx="6075480" cy="646331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Листи з питань запровадження нових/внесення змін до чинних ДСС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164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748489" y="3401901"/>
            <a:ext cx="6075480" cy="40011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Повідомлення про участь у ДСС </a:t>
            </a:r>
            <a:r>
              <a:rPr lang="ru-RU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ru-RU" sz="2000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4879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29013" y="1194190"/>
            <a:ext cx="6075480" cy="369332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Проведено нарад (семінарів)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74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29013" y="2373098"/>
            <a:ext cx="6075480" cy="923330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Заходи з надання допомоги (консультативної підтримки) по складанню ДСС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 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204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48489" y="3933056"/>
            <a:ext cx="6075480" cy="1231106"/>
          </a:xfrm>
          <a:prstGeom prst="rect">
            <a:avLst/>
          </a:prstGeom>
        </p:spPr>
        <p:style>
          <a:lnRef idx="1">
            <a:schemeClr val="dk1"/>
          </a:lnRef>
          <a:fillRef idx="1002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Підготовлено листів за результатами проведення ДСС (включаючи і тих, які містили інформацію "</a:t>
            </a:r>
            <a:r>
              <a:rPr lang="uk-UA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зворотнього</a:t>
            </a:r>
            <a:r>
              <a:rPr lang="uk-UA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зв'язку") </a:t>
            </a:r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–</a:t>
            </a:r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dirty="0" smtClean="0">
                <a:ln/>
                <a:solidFill>
                  <a:schemeClr val="accent3"/>
                </a:solidFill>
                <a:latin typeface="Arial Black" panose="020B0A04020102020204" pitchFamily="34" charset="0"/>
              </a:rPr>
              <a:t>368</a:t>
            </a:r>
          </a:p>
        </p:txBody>
      </p:sp>
    </p:spTree>
    <p:extLst>
      <p:ext uri="{BB962C8B-B14F-4D97-AF65-F5344CB8AC3E}">
        <p14:creationId xmlns:p14="http://schemas.microsoft.com/office/powerpoint/2010/main" val="12161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Кількість</a:t>
            </a:r>
            <a:r>
              <a:rPr lang="ru-RU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</a:t>
            </a:r>
            <a:r>
              <a:rPr lang="uk-UA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юридичних осіб</a:t>
            </a:r>
            <a:r>
              <a:rPr lang="ru-RU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ЄДРПОУ</a:t>
            </a:r>
            <a:br>
              <a:rPr lang="ru-RU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</a:br>
            <a:r>
              <a:rPr lang="ru-RU" sz="28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                                                     </a:t>
            </a:r>
            <a:r>
              <a:rPr lang="ru-RU" sz="1000" b="1" dirty="0" smtClean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(ОД)</a:t>
            </a:r>
            <a:endParaRPr lang="ru-RU" sz="1000" b="1" dirty="0">
              <a:solidFill>
                <a:sysClr val="windowText" lastClr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8229600" cy="4954555"/>
          </a:xfrm>
        </p:spPr>
        <p:txBody>
          <a:bodyPr/>
          <a:lstStyle/>
          <a:p>
            <a:endParaRPr lang="uk-UA" sz="1400" dirty="0" smtClean="0"/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70554226"/>
              </p:ext>
            </p:extLst>
          </p:nvPr>
        </p:nvGraphicFramePr>
        <p:xfrm>
          <a:off x="395536" y="1340768"/>
          <a:ext cx="396044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390138"/>
              </p:ext>
            </p:extLst>
          </p:nvPr>
        </p:nvGraphicFramePr>
        <p:xfrm>
          <a:off x="4572001" y="1124744"/>
          <a:ext cx="3480048" cy="566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0048"/>
              </a:tblGrid>
              <a:tr h="4718680">
                <a:tc>
                  <a:txBody>
                    <a:bodyPr/>
                    <a:lstStyle/>
                    <a:p>
                      <a:pPr algn="r"/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Станом на 01.01.2020 </a:t>
                      </a:r>
                    </a:p>
                    <a:p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Закарпатська область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23251 м. Ужгород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6947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м. Берегове</a:t>
                      </a:r>
                      <a:r>
                        <a:rPr lang="en-US" sz="1600" b="1" baseline="0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992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м. Мукачево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2125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м. Хуст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786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м. Чоп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219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Берегівський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842 </a:t>
                      </a:r>
                      <a:r>
                        <a:rPr lang="uk-UA" sz="1600" b="1" noProof="0" dirty="0" err="1" smtClean="0">
                          <a:solidFill>
                            <a:schemeClr val="tx1"/>
                          </a:solidFill>
                        </a:rPr>
                        <a:t>Великоберезнянський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457 Виноградівський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1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521 </a:t>
                      </a:r>
                    </a:p>
                    <a:p>
                      <a:r>
                        <a:rPr lang="uk-UA" sz="1600" b="1" noProof="0" dirty="0" err="1" smtClean="0">
                          <a:solidFill>
                            <a:schemeClr val="tx1"/>
                          </a:solidFill>
                        </a:rPr>
                        <a:t>Воловецький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436</a:t>
                      </a:r>
                    </a:p>
                    <a:p>
                      <a:r>
                        <a:rPr lang="uk-UA" sz="1600" b="1" noProof="0" dirty="0" err="1" smtClean="0">
                          <a:solidFill>
                            <a:schemeClr val="tx1"/>
                          </a:solidFill>
                        </a:rPr>
                        <a:t>Іршавський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985 </a:t>
                      </a:r>
                    </a:p>
                    <a:p>
                      <a:r>
                        <a:rPr lang="uk-UA" sz="1600" b="1" noProof="0" dirty="0" err="1" smtClean="0">
                          <a:solidFill>
                            <a:schemeClr val="tx1"/>
                          </a:solidFill>
                        </a:rPr>
                        <a:t>Міжгірський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543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Мукачівський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1202 </a:t>
                      </a:r>
                    </a:p>
                    <a:p>
                      <a:r>
                        <a:rPr lang="uk-UA" sz="1600" b="1" noProof="0" dirty="0" err="1" smtClean="0">
                          <a:solidFill>
                            <a:schemeClr val="tx1"/>
                          </a:solidFill>
                        </a:rPr>
                        <a:t>Перечинський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552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Рахівський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1036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Свалявський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758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Тячівський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1496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Ужгородський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1652 </a:t>
                      </a:r>
                    </a:p>
                    <a:p>
                      <a:r>
                        <a:rPr lang="uk-UA" sz="1600" b="1" noProof="0" dirty="0" smtClean="0">
                          <a:solidFill>
                            <a:schemeClr val="tx1"/>
                          </a:solidFill>
                        </a:rPr>
                        <a:t>Хустський</a:t>
                      </a:r>
                      <a:r>
                        <a:rPr lang="en-US" sz="1600" b="1" noProof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a typeface="Verdan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</a:rPr>
                        <a:t>702 _____________________________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Дані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наведено за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місцем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розташування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</a:rPr>
                        <a:t>суб'єктів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5373216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 smtClean="0">
                <a:cs typeface="Times New Roman" panose="02020603050405020304" pitchFamily="18" charset="0"/>
              </a:rPr>
              <a:t>     </a:t>
            </a:r>
            <a:r>
              <a:rPr lang="uk-UA" dirty="0" err="1" smtClean="0">
                <a:cs typeface="Times New Roman" panose="02020603050405020304" pitchFamily="18" charset="0"/>
              </a:rPr>
              <a:t>Стано</a:t>
            </a:r>
            <a:r>
              <a:rPr lang="ru-RU" dirty="0">
                <a:cs typeface="Times New Roman" panose="02020603050405020304" pitchFamily="18" charset="0"/>
              </a:rPr>
              <a:t>м</a:t>
            </a:r>
            <a:r>
              <a:rPr lang="uk-UA" dirty="0" smtClean="0">
                <a:cs typeface="Times New Roman" panose="02020603050405020304" pitchFamily="18" charset="0"/>
              </a:rPr>
              <a:t> на 1 січня 2020 року 20805 суб</a:t>
            </a:r>
            <a:r>
              <a:rPr lang="uk-UA" dirty="0" smtClean="0">
                <a:ea typeface="Verdana"/>
                <a:cs typeface="Verdana"/>
              </a:rPr>
              <a:t>'</a:t>
            </a:r>
            <a:r>
              <a:rPr lang="uk-UA" dirty="0" smtClean="0">
                <a:cs typeface="Times New Roman" panose="02020603050405020304" pitchFamily="18" charset="0"/>
              </a:rPr>
              <a:t>єктів господарювання </a:t>
            </a:r>
            <a:r>
              <a:rPr lang="uk-UA" dirty="0" err="1" smtClean="0">
                <a:cs typeface="Times New Roman" panose="02020603050405020304" pitchFamily="18" charset="0"/>
              </a:rPr>
              <a:t>Закарпат</a:t>
            </a:r>
            <a:r>
              <a:rPr lang="en-US" dirty="0" smtClean="0">
                <a:cs typeface="Times New Roman" panose="02020603050405020304" pitchFamily="18" charset="0"/>
              </a:rPr>
              <a:t>-</a:t>
            </a:r>
            <a:r>
              <a:rPr lang="uk-UA" dirty="0" err="1" smtClean="0">
                <a:cs typeface="Times New Roman" panose="02020603050405020304" pitchFamily="18" charset="0"/>
              </a:rPr>
              <a:t>ської</a:t>
            </a:r>
            <a:r>
              <a:rPr lang="uk-UA" dirty="0" smtClean="0">
                <a:cs typeface="Times New Roman" panose="02020603050405020304" pitchFamily="18" charset="0"/>
              </a:rPr>
              <a:t> області здійснили перехід з КВЕД-2005 на КВЕД-2010, що складає 84,9%.</a:t>
            </a:r>
            <a:endParaRPr lang="uk-UA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9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1614</TotalTime>
  <Words>1200</Words>
  <Application>Microsoft Office PowerPoint</Application>
  <PresentationFormat>Екран (4:3)</PresentationFormat>
  <Paragraphs>175</Paragraphs>
  <Slides>16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6" baseType="lpstr">
      <vt:lpstr>Aldhabi</vt:lpstr>
      <vt:lpstr>Arial Black</vt:lpstr>
      <vt:lpstr>Calibri</vt:lpstr>
      <vt:lpstr>Century Schoolbook</vt:lpstr>
      <vt:lpstr>Times New Roman</vt:lpstr>
      <vt:lpstr>Verdana</vt:lpstr>
      <vt:lpstr>Wingdings</vt:lpstr>
      <vt:lpstr>Wingdings 2</vt:lpstr>
      <vt:lpstr>Wingdings 3</vt:lpstr>
      <vt:lpstr>Эркер</vt:lpstr>
      <vt:lpstr>Державна служба статистики України Головне управління статистики у Закарпатській області</vt:lpstr>
      <vt:lpstr>Про Головне управління статистики у Закарпатській області</vt:lpstr>
      <vt:lpstr>Напрямки діяльності </vt:lpstr>
      <vt:lpstr>Організація  і проведення державних статистичних спостережень (ДСС)</vt:lpstr>
      <vt:lpstr>Організація і  проведення державних статистичних спостережень (ДСС)</vt:lpstr>
      <vt:lpstr>,</vt:lpstr>
      <vt:lpstr>Організація і проведення державних статистичних спостережень (ДСС)</vt:lpstr>
      <vt:lpstr>Презентація PowerPoint</vt:lpstr>
      <vt:lpstr>Кількість юридичних осіб ЄДРПОУ                                                      (ОД)</vt:lpstr>
      <vt:lpstr>Презентація PowerPoint</vt:lpstr>
      <vt:lpstr>Поширення інформації та комунікації</vt:lpstr>
      <vt:lpstr>Поширення інформації та комунікації</vt:lpstr>
      <vt:lpstr>Презентація PowerPoint</vt:lpstr>
      <vt:lpstr>Розвиток людського капіталу</vt:lpstr>
      <vt:lpstr>Презентація PowerPoint</vt:lpstr>
      <vt:lpstr>Запобігання та протидія корупції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Державна служба статистики України Головне управління статистики у Закарпатській області</dc:title>
  <dc:creator>Admin</dc:creator>
  <cp:lastModifiedBy>Z.Dobryanska</cp:lastModifiedBy>
  <cp:revision>122</cp:revision>
  <cp:lastPrinted>2020-02-24T08:27:00Z</cp:lastPrinted>
  <dcterms:created xsi:type="dcterms:W3CDTF">2020-02-17T18:56:26Z</dcterms:created>
  <dcterms:modified xsi:type="dcterms:W3CDTF">2020-03-11T06:21:19Z</dcterms:modified>
</cp:coreProperties>
</file>